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6.jpg" ContentType="image/jpeg"/>
  <Override PartName="/ppt/media/image8.jpg" ContentType="image/jpeg"/>
  <Override PartName="/ppt/media/image9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19.jpg" ContentType="image/jpeg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7" r:id="rId1"/>
  </p:sldMasterIdLst>
  <p:notesMasterIdLst>
    <p:notesMasterId r:id="rId23"/>
  </p:notesMasterIdLst>
  <p:handoutMasterIdLst>
    <p:handoutMasterId r:id="rId24"/>
  </p:handoutMasterIdLst>
  <p:sldIdLst>
    <p:sldId id="269" r:id="rId2"/>
    <p:sldId id="288" r:id="rId3"/>
    <p:sldId id="258" r:id="rId4"/>
    <p:sldId id="285" r:id="rId5"/>
    <p:sldId id="289" r:id="rId6"/>
    <p:sldId id="291" r:id="rId7"/>
    <p:sldId id="290" r:id="rId8"/>
    <p:sldId id="292" r:id="rId9"/>
    <p:sldId id="293" r:id="rId10"/>
    <p:sldId id="295" r:id="rId11"/>
    <p:sldId id="296" r:id="rId12"/>
    <p:sldId id="297" r:id="rId13"/>
    <p:sldId id="298" r:id="rId14"/>
    <p:sldId id="305" r:id="rId15"/>
    <p:sldId id="301" r:id="rId16"/>
    <p:sldId id="299" r:id="rId17"/>
    <p:sldId id="300" r:id="rId18"/>
    <p:sldId id="302" r:id="rId19"/>
    <p:sldId id="303" r:id="rId20"/>
    <p:sldId id="306" r:id="rId21"/>
    <p:sldId id="267" r:id="rId22"/>
  </p:sldIdLst>
  <p:sldSz cx="9906000" cy="6858000" type="A4"/>
  <p:notesSz cx="6797675" cy="9929813"/>
  <p:defaultTextStyle>
    <a:defPPr>
      <a:defRPr lang="es-ES"/>
    </a:defPPr>
    <a:lvl1pPr marL="0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1pPr>
    <a:lvl2pPr marL="515082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2pPr>
    <a:lvl3pPr marL="1030163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3pPr>
    <a:lvl4pPr marL="1545245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4pPr>
    <a:lvl5pPr marL="2060326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5pPr>
    <a:lvl6pPr marL="2575408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6pPr>
    <a:lvl7pPr marL="3090489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7pPr>
    <a:lvl8pPr marL="3605571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8pPr>
    <a:lvl9pPr marL="4120652" algn="l" defTabSz="515082" rtl="0" eaLnBrk="1" latinLnBrk="0" hangingPunct="1">
      <a:defRPr sz="20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3D193C23-36D6-6243-BB7A-783DC5DA2DBF}">
          <p14:sldIdLst>
            <p14:sldId id="269"/>
          </p14:sldIdLst>
        </p14:section>
        <p14:section name="ÍNDICE" id="{F126AB81-E9BF-5C44-AE40-6FE38DA87EC1}">
          <p14:sldIdLst>
            <p14:sldId id="288"/>
          </p14:sldIdLst>
        </p14:section>
        <p14:section name="SECCIÓN" id="{3CE0C368-CB9A-3146-86D5-C0B171BC23D9}">
          <p14:sldIdLst>
            <p14:sldId id="258"/>
          </p14:sldIdLst>
        </p14:section>
        <p14:section name="CAPÍTULO DE SECCIÓN" id="{EED108FE-13BD-AA44-A04D-331F48774E2E}">
          <p14:sldIdLst/>
        </p14:section>
        <p14:section name="CONTENIDOS" id="{2ADF0FD3-23DA-E448-9A53-E6C24E7DD0CC}">
          <p14:sldIdLst>
            <p14:sldId id="285"/>
            <p14:sldId id="289"/>
            <p14:sldId id="291"/>
            <p14:sldId id="290"/>
            <p14:sldId id="292"/>
            <p14:sldId id="293"/>
            <p14:sldId id="295"/>
            <p14:sldId id="296"/>
            <p14:sldId id="297"/>
            <p14:sldId id="298"/>
            <p14:sldId id="305"/>
            <p14:sldId id="301"/>
            <p14:sldId id="299"/>
            <p14:sldId id="300"/>
            <p14:sldId id="302"/>
            <p14:sldId id="303"/>
            <p14:sldId id="306"/>
          </p14:sldIdLst>
        </p14:section>
        <p14:section name="CIERRE" id="{A8C5AA79-7868-4042-96EC-B6DEDD3C2612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10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5"/>
    <a:srgbClr val="FFFBF7"/>
    <a:srgbClr val="E5650D"/>
    <a:srgbClr val="E5E5E5"/>
    <a:srgbClr val="D66D2B"/>
    <a:srgbClr val="BFBFBF"/>
    <a:srgbClr val="4A4F54"/>
    <a:srgbClr val="FF6820"/>
    <a:srgbClr val="E4001D"/>
    <a:srgbClr val="B70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 snapToObjects="1">
      <p:cViewPr varScale="1">
        <p:scale>
          <a:sx n="60" d="100"/>
          <a:sy n="60" d="100"/>
        </p:scale>
        <p:origin x="620" y="48"/>
      </p:cViewPr>
      <p:guideLst>
        <p:guide orient="horz" pos="2160"/>
        <p:guide pos="3120"/>
        <p:guide orient="horz" pos="10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8CB3A-2C8F-4881-8507-520BDF3F86B0}" type="doc">
      <dgm:prSet loTypeId="urn:microsoft.com/office/officeart/2005/8/layout/hierarchy2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6E6509AB-334F-4E15-8FF9-98F04A2D2280}">
      <dgm:prSet phldrT="[Texto]" custT="1"/>
      <dgm:spPr/>
      <dgm:t>
        <a:bodyPr/>
        <a:lstStyle/>
        <a:p>
          <a:r>
            <a:rPr lang="es-ES" sz="1600" dirty="0"/>
            <a:t>Intensidad máxima de la subvención</a:t>
          </a:r>
        </a:p>
      </dgm:t>
    </dgm:pt>
    <dgm:pt modelId="{85FA5B01-D503-4212-93E8-2BC7CA3517FE}" type="parTrans" cxnId="{19830B30-EDAE-430D-9D37-181808038F30}">
      <dgm:prSet/>
      <dgm:spPr/>
      <dgm:t>
        <a:bodyPr/>
        <a:lstStyle/>
        <a:p>
          <a:endParaRPr lang="es-ES"/>
        </a:p>
      </dgm:t>
    </dgm:pt>
    <dgm:pt modelId="{42E43DC7-A90B-438B-BDAA-BC9729687F51}" type="sibTrans" cxnId="{19830B30-EDAE-430D-9D37-181808038F30}">
      <dgm:prSet/>
      <dgm:spPr/>
      <dgm:t>
        <a:bodyPr/>
        <a:lstStyle/>
        <a:p>
          <a:endParaRPr lang="es-ES"/>
        </a:p>
      </dgm:t>
    </dgm:pt>
    <dgm:pt modelId="{A43689A0-63D2-41C6-A938-5A91A47B9D95}">
      <dgm:prSet phldrT="[Texto]" custT="1"/>
      <dgm:spPr/>
      <dgm:t>
        <a:bodyPr/>
        <a:lstStyle/>
        <a:p>
          <a:r>
            <a:rPr lang="es-ES" sz="1800" dirty="0"/>
            <a:t>PYMES</a:t>
          </a:r>
        </a:p>
      </dgm:t>
    </dgm:pt>
    <dgm:pt modelId="{66D8B845-B8D9-443C-B388-6E7C7134F070}" type="parTrans" cxnId="{7DA36066-4926-4132-8E9F-9141CD8C216F}">
      <dgm:prSet/>
      <dgm:spPr/>
      <dgm:t>
        <a:bodyPr/>
        <a:lstStyle/>
        <a:p>
          <a:endParaRPr lang="es-ES"/>
        </a:p>
      </dgm:t>
    </dgm:pt>
    <dgm:pt modelId="{7F606A69-1E16-4D7D-B76A-F0C29D274BE5}" type="sibTrans" cxnId="{7DA36066-4926-4132-8E9F-9141CD8C216F}">
      <dgm:prSet/>
      <dgm:spPr/>
      <dgm:t>
        <a:bodyPr/>
        <a:lstStyle/>
        <a:p>
          <a:endParaRPr lang="es-ES"/>
        </a:p>
      </dgm:t>
    </dgm:pt>
    <dgm:pt modelId="{27F8CB68-9EA5-43FB-AE32-29D1A039703A}">
      <dgm:prSet phldrT="[Texto]" custT="1"/>
      <dgm:spPr/>
      <dgm:t>
        <a:bodyPr/>
        <a:lstStyle/>
        <a:p>
          <a:r>
            <a:rPr lang="es-ES" sz="1800" dirty="0"/>
            <a:t>50% de los costes subvencionables</a:t>
          </a:r>
        </a:p>
      </dgm:t>
    </dgm:pt>
    <dgm:pt modelId="{DA940531-B1AC-4102-9F79-E2DDC70931A1}" type="parTrans" cxnId="{1EB22FED-273D-47DB-9636-36DC79B83865}">
      <dgm:prSet/>
      <dgm:spPr/>
      <dgm:t>
        <a:bodyPr/>
        <a:lstStyle/>
        <a:p>
          <a:endParaRPr lang="es-ES"/>
        </a:p>
      </dgm:t>
    </dgm:pt>
    <dgm:pt modelId="{D63E8D50-B246-42C3-80C6-C4EE44916C83}" type="sibTrans" cxnId="{1EB22FED-273D-47DB-9636-36DC79B83865}">
      <dgm:prSet/>
      <dgm:spPr/>
      <dgm:t>
        <a:bodyPr/>
        <a:lstStyle/>
        <a:p>
          <a:endParaRPr lang="es-ES"/>
        </a:p>
      </dgm:t>
    </dgm:pt>
    <dgm:pt modelId="{647EE8F1-C22C-4C63-800F-A8F340CE249F}">
      <dgm:prSet phldrT="[Texto]" custT="1"/>
      <dgm:spPr/>
      <dgm:t>
        <a:bodyPr/>
        <a:lstStyle/>
        <a:p>
          <a:r>
            <a:rPr lang="es-ES" sz="1800" dirty="0"/>
            <a:t>Grandes empresas</a:t>
          </a:r>
        </a:p>
      </dgm:t>
    </dgm:pt>
    <dgm:pt modelId="{64A17807-9262-41B7-B9B9-B25BAE20F16A}" type="parTrans" cxnId="{E3236BC7-B792-4120-86BB-89BEA733CBBE}">
      <dgm:prSet/>
      <dgm:spPr/>
      <dgm:t>
        <a:bodyPr/>
        <a:lstStyle/>
        <a:p>
          <a:endParaRPr lang="es-ES"/>
        </a:p>
      </dgm:t>
    </dgm:pt>
    <dgm:pt modelId="{E7DE3002-3271-4EB5-9FB0-F9DEF291D3DC}" type="sibTrans" cxnId="{E3236BC7-B792-4120-86BB-89BEA733CBBE}">
      <dgm:prSet/>
      <dgm:spPr/>
      <dgm:t>
        <a:bodyPr/>
        <a:lstStyle/>
        <a:p>
          <a:endParaRPr lang="es-ES"/>
        </a:p>
      </dgm:t>
    </dgm:pt>
    <dgm:pt modelId="{563D76C9-ECE0-4A6A-B848-C4A3A11C5E91}">
      <dgm:prSet phldrT="[Texto]" custT="1"/>
      <dgm:spPr/>
      <dgm:t>
        <a:bodyPr/>
        <a:lstStyle/>
        <a:p>
          <a:r>
            <a:rPr lang="es-ES" sz="1800" kern="1200" dirty="0"/>
            <a:t>15% de los costes subvencionable</a:t>
          </a:r>
          <a:r>
            <a:rPr lang="es-ES" sz="1200" kern="1200" dirty="0"/>
            <a:t>. </a:t>
          </a:r>
        </a:p>
        <a:p>
          <a:r>
            <a:rPr lang="es-ES" sz="1200" kern="1200" dirty="0"/>
            <a:t>Se exige </a:t>
          </a:r>
          <a:r>
            <a:rPr lang="es-ES" sz="1200" b="1" kern="1200" dirty="0"/>
            <a:t>colaboración efectiva </a:t>
          </a:r>
          <a:r>
            <a:rPr lang="es-ES" sz="1200" kern="1200" dirty="0"/>
            <a:t>con </a:t>
          </a:r>
          <a:r>
            <a:rPr lang="es-ES" sz="1200" b="1" kern="1200" dirty="0"/>
            <a:t>Pymes de la Economía social. </a:t>
          </a:r>
        </a:p>
        <a:p>
          <a:r>
            <a:rPr lang="es-ES" sz="1200" kern="1200" dirty="0"/>
            <a:t>El 30% de los costes </a:t>
          </a:r>
          <a:r>
            <a:rPr lang="es-ES" sz="1200" kern="1200" dirty="0">
              <a:solidFill>
                <a:prstClr val="white"/>
              </a:solidFill>
              <a:latin typeface="Century Gothic" panose="020F0302020204030204"/>
              <a:ea typeface="+mn-ea"/>
              <a:cs typeface="+mn-cs"/>
            </a:rPr>
            <a:t>subvencionables deben estar ejecutados por PYMES</a:t>
          </a:r>
        </a:p>
      </dgm:t>
    </dgm:pt>
    <dgm:pt modelId="{7AF7324E-6F3C-489C-AA49-2AFD31AEF3A4}" type="parTrans" cxnId="{DFE194C7-A8C7-48C4-A955-39ADD2CD3D44}">
      <dgm:prSet/>
      <dgm:spPr/>
      <dgm:t>
        <a:bodyPr/>
        <a:lstStyle/>
        <a:p>
          <a:endParaRPr lang="es-ES"/>
        </a:p>
      </dgm:t>
    </dgm:pt>
    <dgm:pt modelId="{40908886-B83F-4AD1-A223-D76112CDB2BF}" type="sibTrans" cxnId="{DFE194C7-A8C7-48C4-A955-39ADD2CD3D44}">
      <dgm:prSet/>
      <dgm:spPr/>
      <dgm:t>
        <a:bodyPr/>
        <a:lstStyle/>
        <a:p>
          <a:endParaRPr lang="es-ES"/>
        </a:p>
      </dgm:t>
    </dgm:pt>
    <dgm:pt modelId="{F454C0DC-2357-4741-BFAE-84BC6CBD4E33}" type="pres">
      <dgm:prSet presAssocID="{3DE8CB3A-2C8F-4881-8507-520BDF3F86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980D4E-B49B-47D8-984F-89B81BC7AD3C}" type="pres">
      <dgm:prSet presAssocID="{6E6509AB-334F-4E15-8FF9-98F04A2D2280}" presName="root1" presStyleCnt="0"/>
      <dgm:spPr/>
    </dgm:pt>
    <dgm:pt modelId="{4EAA9D5D-DFF8-4B0F-86CC-FFFC5BE342F0}" type="pres">
      <dgm:prSet presAssocID="{6E6509AB-334F-4E15-8FF9-98F04A2D2280}" presName="LevelOneTextNode" presStyleLbl="node0" presStyleIdx="0" presStyleCnt="1">
        <dgm:presLayoutVars>
          <dgm:chPref val="3"/>
        </dgm:presLayoutVars>
      </dgm:prSet>
      <dgm:spPr/>
    </dgm:pt>
    <dgm:pt modelId="{0F7192D2-50D9-4231-8F1B-A4CA70DD9AC5}" type="pres">
      <dgm:prSet presAssocID="{6E6509AB-334F-4E15-8FF9-98F04A2D2280}" presName="level2hierChild" presStyleCnt="0"/>
      <dgm:spPr/>
    </dgm:pt>
    <dgm:pt modelId="{F31D129B-26A6-4C37-9A64-5510569272E5}" type="pres">
      <dgm:prSet presAssocID="{66D8B845-B8D9-443C-B388-6E7C7134F070}" presName="conn2-1" presStyleLbl="parChTrans1D2" presStyleIdx="0" presStyleCnt="2"/>
      <dgm:spPr/>
    </dgm:pt>
    <dgm:pt modelId="{15D7EA28-8C6A-4EDF-B62B-DF192C0E2D89}" type="pres">
      <dgm:prSet presAssocID="{66D8B845-B8D9-443C-B388-6E7C7134F070}" presName="connTx" presStyleLbl="parChTrans1D2" presStyleIdx="0" presStyleCnt="2"/>
      <dgm:spPr/>
    </dgm:pt>
    <dgm:pt modelId="{D2EB6096-2B41-4033-99A3-1E758EDDB6EC}" type="pres">
      <dgm:prSet presAssocID="{A43689A0-63D2-41C6-A938-5A91A47B9D95}" presName="root2" presStyleCnt="0"/>
      <dgm:spPr/>
    </dgm:pt>
    <dgm:pt modelId="{238A0617-89A9-4C48-8A80-FD8CE2B35F1D}" type="pres">
      <dgm:prSet presAssocID="{A43689A0-63D2-41C6-A938-5A91A47B9D95}" presName="LevelTwoTextNode" presStyleLbl="node2" presStyleIdx="0" presStyleCnt="2">
        <dgm:presLayoutVars>
          <dgm:chPref val="3"/>
        </dgm:presLayoutVars>
      </dgm:prSet>
      <dgm:spPr/>
    </dgm:pt>
    <dgm:pt modelId="{D7847D28-069C-4BE3-91B8-01C8E7C1071E}" type="pres">
      <dgm:prSet presAssocID="{A43689A0-63D2-41C6-A938-5A91A47B9D95}" presName="level3hierChild" presStyleCnt="0"/>
      <dgm:spPr/>
    </dgm:pt>
    <dgm:pt modelId="{AB82667B-71B4-4F9D-BBF7-63896AF89109}" type="pres">
      <dgm:prSet presAssocID="{DA940531-B1AC-4102-9F79-E2DDC70931A1}" presName="conn2-1" presStyleLbl="parChTrans1D3" presStyleIdx="0" presStyleCnt="2"/>
      <dgm:spPr/>
    </dgm:pt>
    <dgm:pt modelId="{F82254B0-340A-40C0-BD16-6284E2FB2AAC}" type="pres">
      <dgm:prSet presAssocID="{DA940531-B1AC-4102-9F79-E2DDC70931A1}" presName="connTx" presStyleLbl="parChTrans1D3" presStyleIdx="0" presStyleCnt="2"/>
      <dgm:spPr/>
    </dgm:pt>
    <dgm:pt modelId="{9C2C6A07-E334-4713-BD89-6FE100C8DABF}" type="pres">
      <dgm:prSet presAssocID="{27F8CB68-9EA5-43FB-AE32-29D1A039703A}" presName="root2" presStyleCnt="0"/>
      <dgm:spPr/>
    </dgm:pt>
    <dgm:pt modelId="{967A3977-4B84-4E57-AC55-59E483D6BC6B}" type="pres">
      <dgm:prSet presAssocID="{27F8CB68-9EA5-43FB-AE32-29D1A039703A}" presName="LevelTwoTextNode" presStyleLbl="node3" presStyleIdx="0" presStyleCnt="2">
        <dgm:presLayoutVars>
          <dgm:chPref val="3"/>
        </dgm:presLayoutVars>
      </dgm:prSet>
      <dgm:spPr/>
    </dgm:pt>
    <dgm:pt modelId="{9A977996-D31D-4590-9A52-411938C2E609}" type="pres">
      <dgm:prSet presAssocID="{27F8CB68-9EA5-43FB-AE32-29D1A039703A}" presName="level3hierChild" presStyleCnt="0"/>
      <dgm:spPr/>
    </dgm:pt>
    <dgm:pt modelId="{0EE03269-314D-4A4F-9D45-B947DA750E55}" type="pres">
      <dgm:prSet presAssocID="{64A17807-9262-41B7-B9B9-B25BAE20F16A}" presName="conn2-1" presStyleLbl="parChTrans1D2" presStyleIdx="1" presStyleCnt="2"/>
      <dgm:spPr/>
    </dgm:pt>
    <dgm:pt modelId="{AA7CE9B6-C15B-452E-8D92-E61226D299DB}" type="pres">
      <dgm:prSet presAssocID="{64A17807-9262-41B7-B9B9-B25BAE20F16A}" presName="connTx" presStyleLbl="parChTrans1D2" presStyleIdx="1" presStyleCnt="2"/>
      <dgm:spPr/>
    </dgm:pt>
    <dgm:pt modelId="{3EE2DDEE-D3FB-4C0F-8612-512B9ABBE47B}" type="pres">
      <dgm:prSet presAssocID="{647EE8F1-C22C-4C63-800F-A8F340CE249F}" presName="root2" presStyleCnt="0"/>
      <dgm:spPr/>
    </dgm:pt>
    <dgm:pt modelId="{7B289990-7A64-48E6-8CD8-D89AA147E78C}" type="pres">
      <dgm:prSet presAssocID="{647EE8F1-C22C-4C63-800F-A8F340CE249F}" presName="LevelTwoTextNode" presStyleLbl="node2" presStyleIdx="1" presStyleCnt="2">
        <dgm:presLayoutVars>
          <dgm:chPref val="3"/>
        </dgm:presLayoutVars>
      </dgm:prSet>
      <dgm:spPr/>
    </dgm:pt>
    <dgm:pt modelId="{51AC4390-CBE2-4E2C-ADCD-97A61AF4F9BA}" type="pres">
      <dgm:prSet presAssocID="{647EE8F1-C22C-4C63-800F-A8F340CE249F}" presName="level3hierChild" presStyleCnt="0"/>
      <dgm:spPr/>
    </dgm:pt>
    <dgm:pt modelId="{933D03AD-32BE-472C-8D85-488FECF962D0}" type="pres">
      <dgm:prSet presAssocID="{7AF7324E-6F3C-489C-AA49-2AFD31AEF3A4}" presName="conn2-1" presStyleLbl="parChTrans1D3" presStyleIdx="1" presStyleCnt="2"/>
      <dgm:spPr/>
    </dgm:pt>
    <dgm:pt modelId="{8E4B5543-1840-4667-A22B-A7E8047481A0}" type="pres">
      <dgm:prSet presAssocID="{7AF7324E-6F3C-489C-AA49-2AFD31AEF3A4}" presName="connTx" presStyleLbl="parChTrans1D3" presStyleIdx="1" presStyleCnt="2"/>
      <dgm:spPr/>
    </dgm:pt>
    <dgm:pt modelId="{1BD9654F-09A2-4869-A8B1-D5D1AEB0F0C9}" type="pres">
      <dgm:prSet presAssocID="{563D76C9-ECE0-4A6A-B848-C4A3A11C5E91}" presName="root2" presStyleCnt="0"/>
      <dgm:spPr/>
    </dgm:pt>
    <dgm:pt modelId="{376EEC72-1879-4BFC-9EFE-B8FA97781E82}" type="pres">
      <dgm:prSet presAssocID="{563D76C9-ECE0-4A6A-B848-C4A3A11C5E91}" presName="LevelTwoTextNode" presStyleLbl="node3" presStyleIdx="1" presStyleCnt="2" custScaleY="191255">
        <dgm:presLayoutVars>
          <dgm:chPref val="3"/>
        </dgm:presLayoutVars>
      </dgm:prSet>
      <dgm:spPr/>
    </dgm:pt>
    <dgm:pt modelId="{6FD75685-BEE0-4F95-9794-5505E922CDB5}" type="pres">
      <dgm:prSet presAssocID="{563D76C9-ECE0-4A6A-B848-C4A3A11C5E91}" presName="level3hierChild" presStyleCnt="0"/>
      <dgm:spPr/>
    </dgm:pt>
  </dgm:ptLst>
  <dgm:cxnLst>
    <dgm:cxn modelId="{E0EFFA0A-33B6-4938-8F67-12CE5A000414}" type="presOf" srcId="{6E6509AB-334F-4E15-8FF9-98F04A2D2280}" destId="{4EAA9D5D-DFF8-4B0F-86CC-FFFC5BE342F0}" srcOrd="0" destOrd="0" presId="urn:microsoft.com/office/officeart/2005/8/layout/hierarchy2"/>
    <dgm:cxn modelId="{D402CF0B-0C22-4FF3-99A1-0A132119D337}" type="presOf" srcId="{647EE8F1-C22C-4C63-800F-A8F340CE249F}" destId="{7B289990-7A64-48E6-8CD8-D89AA147E78C}" srcOrd="0" destOrd="0" presId="urn:microsoft.com/office/officeart/2005/8/layout/hierarchy2"/>
    <dgm:cxn modelId="{3F5A1921-5F77-48CD-B9F1-1C1B86F66D36}" type="presOf" srcId="{3DE8CB3A-2C8F-4881-8507-520BDF3F86B0}" destId="{F454C0DC-2357-4741-BFAE-84BC6CBD4E33}" srcOrd="0" destOrd="0" presId="urn:microsoft.com/office/officeart/2005/8/layout/hierarchy2"/>
    <dgm:cxn modelId="{13E40D22-C54D-415B-9FE8-AA99C7DD23A4}" type="presOf" srcId="{563D76C9-ECE0-4A6A-B848-C4A3A11C5E91}" destId="{376EEC72-1879-4BFC-9EFE-B8FA97781E82}" srcOrd="0" destOrd="0" presId="urn:microsoft.com/office/officeart/2005/8/layout/hierarchy2"/>
    <dgm:cxn modelId="{19830B30-EDAE-430D-9D37-181808038F30}" srcId="{3DE8CB3A-2C8F-4881-8507-520BDF3F86B0}" destId="{6E6509AB-334F-4E15-8FF9-98F04A2D2280}" srcOrd="0" destOrd="0" parTransId="{85FA5B01-D503-4212-93E8-2BC7CA3517FE}" sibTransId="{42E43DC7-A90B-438B-BDAA-BC9729687F51}"/>
    <dgm:cxn modelId="{8D3E2A40-721A-4E77-9FFE-6A0844BC8507}" type="presOf" srcId="{7AF7324E-6F3C-489C-AA49-2AFD31AEF3A4}" destId="{933D03AD-32BE-472C-8D85-488FECF962D0}" srcOrd="0" destOrd="0" presId="urn:microsoft.com/office/officeart/2005/8/layout/hierarchy2"/>
    <dgm:cxn modelId="{7DA36066-4926-4132-8E9F-9141CD8C216F}" srcId="{6E6509AB-334F-4E15-8FF9-98F04A2D2280}" destId="{A43689A0-63D2-41C6-A938-5A91A47B9D95}" srcOrd="0" destOrd="0" parTransId="{66D8B845-B8D9-443C-B388-6E7C7134F070}" sibTransId="{7F606A69-1E16-4D7D-B76A-F0C29D274BE5}"/>
    <dgm:cxn modelId="{D3E27786-6356-481D-BD48-BDBDCA72B4E9}" type="presOf" srcId="{64A17807-9262-41B7-B9B9-B25BAE20F16A}" destId="{0EE03269-314D-4A4F-9D45-B947DA750E55}" srcOrd="0" destOrd="0" presId="urn:microsoft.com/office/officeart/2005/8/layout/hierarchy2"/>
    <dgm:cxn modelId="{ABEF4A8B-07B4-4277-9BDD-33A907705F10}" type="presOf" srcId="{64A17807-9262-41B7-B9B9-B25BAE20F16A}" destId="{AA7CE9B6-C15B-452E-8D92-E61226D299DB}" srcOrd="1" destOrd="0" presId="urn:microsoft.com/office/officeart/2005/8/layout/hierarchy2"/>
    <dgm:cxn modelId="{9A9B2396-C5AC-4992-B969-99630EC595CA}" type="presOf" srcId="{DA940531-B1AC-4102-9F79-E2DDC70931A1}" destId="{AB82667B-71B4-4F9D-BBF7-63896AF89109}" srcOrd="0" destOrd="0" presId="urn:microsoft.com/office/officeart/2005/8/layout/hierarchy2"/>
    <dgm:cxn modelId="{7A89B0A9-02AD-4D53-A3A4-DFC0C4AB4701}" type="presOf" srcId="{27F8CB68-9EA5-43FB-AE32-29D1A039703A}" destId="{967A3977-4B84-4E57-AC55-59E483D6BC6B}" srcOrd="0" destOrd="0" presId="urn:microsoft.com/office/officeart/2005/8/layout/hierarchy2"/>
    <dgm:cxn modelId="{ED87E6C4-26EE-440B-B1E8-83E551778FBE}" type="presOf" srcId="{A43689A0-63D2-41C6-A938-5A91A47B9D95}" destId="{238A0617-89A9-4C48-8A80-FD8CE2B35F1D}" srcOrd="0" destOrd="0" presId="urn:microsoft.com/office/officeart/2005/8/layout/hierarchy2"/>
    <dgm:cxn modelId="{E3236BC7-B792-4120-86BB-89BEA733CBBE}" srcId="{6E6509AB-334F-4E15-8FF9-98F04A2D2280}" destId="{647EE8F1-C22C-4C63-800F-A8F340CE249F}" srcOrd="1" destOrd="0" parTransId="{64A17807-9262-41B7-B9B9-B25BAE20F16A}" sibTransId="{E7DE3002-3271-4EB5-9FB0-F9DEF291D3DC}"/>
    <dgm:cxn modelId="{DFE194C7-A8C7-48C4-A955-39ADD2CD3D44}" srcId="{647EE8F1-C22C-4C63-800F-A8F340CE249F}" destId="{563D76C9-ECE0-4A6A-B848-C4A3A11C5E91}" srcOrd="0" destOrd="0" parTransId="{7AF7324E-6F3C-489C-AA49-2AFD31AEF3A4}" sibTransId="{40908886-B83F-4AD1-A223-D76112CDB2BF}"/>
    <dgm:cxn modelId="{C955C1C9-0C96-4ECC-9F5F-BF5901C9D62F}" type="presOf" srcId="{66D8B845-B8D9-443C-B388-6E7C7134F070}" destId="{15D7EA28-8C6A-4EDF-B62B-DF192C0E2D89}" srcOrd="1" destOrd="0" presId="urn:microsoft.com/office/officeart/2005/8/layout/hierarchy2"/>
    <dgm:cxn modelId="{3266C5D8-3F99-4126-812C-88192AEFA7F4}" type="presOf" srcId="{66D8B845-B8D9-443C-B388-6E7C7134F070}" destId="{F31D129B-26A6-4C37-9A64-5510569272E5}" srcOrd="0" destOrd="0" presId="urn:microsoft.com/office/officeart/2005/8/layout/hierarchy2"/>
    <dgm:cxn modelId="{1EB22FED-273D-47DB-9636-36DC79B83865}" srcId="{A43689A0-63D2-41C6-A938-5A91A47B9D95}" destId="{27F8CB68-9EA5-43FB-AE32-29D1A039703A}" srcOrd="0" destOrd="0" parTransId="{DA940531-B1AC-4102-9F79-E2DDC70931A1}" sibTransId="{D63E8D50-B246-42C3-80C6-C4EE44916C83}"/>
    <dgm:cxn modelId="{C3B186FE-FDD1-4041-937E-F9FA9490C8F3}" type="presOf" srcId="{7AF7324E-6F3C-489C-AA49-2AFD31AEF3A4}" destId="{8E4B5543-1840-4667-A22B-A7E8047481A0}" srcOrd="1" destOrd="0" presId="urn:microsoft.com/office/officeart/2005/8/layout/hierarchy2"/>
    <dgm:cxn modelId="{A74BBCFF-5489-4B60-9F28-CFFEA8C5B68E}" type="presOf" srcId="{DA940531-B1AC-4102-9F79-E2DDC70931A1}" destId="{F82254B0-340A-40C0-BD16-6284E2FB2AAC}" srcOrd="1" destOrd="0" presId="urn:microsoft.com/office/officeart/2005/8/layout/hierarchy2"/>
    <dgm:cxn modelId="{BAAD8CAF-BC53-405B-A491-234AC08ABBF2}" type="presParOf" srcId="{F454C0DC-2357-4741-BFAE-84BC6CBD4E33}" destId="{6E980D4E-B49B-47D8-984F-89B81BC7AD3C}" srcOrd="0" destOrd="0" presId="urn:microsoft.com/office/officeart/2005/8/layout/hierarchy2"/>
    <dgm:cxn modelId="{7236ADDA-A0A3-448A-AFDD-FFDDC93820B9}" type="presParOf" srcId="{6E980D4E-B49B-47D8-984F-89B81BC7AD3C}" destId="{4EAA9D5D-DFF8-4B0F-86CC-FFFC5BE342F0}" srcOrd="0" destOrd="0" presId="urn:microsoft.com/office/officeart/2005/8/layout/hierarchy2"/>
    <dgm:cxn modelId="{8B3F1EC3-BF5F-4E01-A6F2-59E9B796613A}" type="presParOf" srcId="{6E980D4E-B49B-47D8-984F-89B81BC7AD3C}" destId="{0F7192D2-50D9-4231-8F1B-A4CA70DD9AC5}" srcOrd="1" destOrd="0" presId="urn:microsoft.com/office/officeart/2005/8/layout/hierarchy2"/>
    <dgm:cxn modelId="{5695E8E9-8333-48B2-BBB7-FC3D6C6FB1FF}" type="presParOf" srcId="{0F7192D2-50D9-4231-8F1B-A4CA70DD9AC5}" destId="{F31D129B-26A6-4C37-9A64-5510569272E5}" srcOrd="0" destOrd="0" presId="urn:microsoft.com/office/officeart/2005/8/layout/hierarchy2"/>
    <dgm:cxn modelId="{21CC70DF-2985-4C02-B821-8B65F3BAB7A1}" type="presParOf" srcId="{F31D129B-26A6-4C37-9A64-5510569272E5}" destId="{15D7EA28-8C6A-4EDF-B62B-DF192C0E2D89}" srcOrd="0" destOrd="0" presId="urn:microsoft.com/office/officeart/2005/8/layout/hierarchy2"/>
    <dgm:cxn modelId="{7E40BDE0-6758-4ECC-98B4-2EEF28082776}" type="presParOf" srcId="{0F7192D2-50D9-4231-8F1B-A4CA70DD9AC5}" destId="{D2EB6096-2B41-4033-99A3-1E758EDDB6EC}" srcOrd="1" destOrd="0" presId="urn:microsoft.com/office/officeart/2005/8/layout/hierarchy2"/>
    <dgm:cxn modelId="{164D8B62-4ECD-46C4-9F96-3A5B53E1C097}" type="presParOf" srcId="{D2EB6096-2B41-4033-99A3-1E758EDDB6EC}" destId="{238A0617-89A9-4C48-8A80-FD8CE2B35F1D}" srcOrd="0" destOrd="0" presId="urn:microsoft.com/office/officeart/2005/8/layout/hierarchy2"/>
    <dgm:cxn modelId="{647E8486-1950-4F29-81CC-EAF456C3240A}" type="presParOf" srcId="{D2EB6096-2B41-4033-99A3-1E758EDDB6EC}" destId="{D7847D28-069C-4BE3-91B8-01C8E7C1071E}" srcOrd="1" destOrd="0" presId="urn:microsoft.com/office/officeart/2005/8/layout/hierarchy2"/>
    <dgm:cxn modelId="{5CF2AB85-9429-4B90-85BB-BED235A6886F}" type="presParOf" srcId="{D7847D28-069C-4BE3-91B8-01C8E7C1071E}" destId="{AB82667B-71B4-4F9D-BBF7-63896AF89109}" srcOrd="0" destOrd="0" presId="urn:microsoft.com/office/officeart/2005/8/layout/hierarchy2"/>
    <dgm:cxn modelId="{0E9B88AD-EA34-4D4F-A8A8-76E00EA6269F}" type="presParOf" srcId="{AB82667B-71B4-4F9D-BBF7-63896AF89109}" destId="{F82254B0-340A-40C0-BD16-6284E2FB2AAC}" srcOrd="0" destOrd="0" presId="urn:microsoft.com/office/officeart/2005/8/layout/hierarchy2"/>
    <dgm:cxn modelId="{FDC1D189-47BA-43EA-8551-67893C9B2142}" type="presParOf" srcId="{D7847D28-069C-4BE3-91B8-01C8E7C1071E}" destId="{9C2C6A07-E334-4713-BD89-6FE100C8DABF}" srcOrd="1" destOrd="0" presId="urn:microsoft.com/office/officeart/2005/8/layout/hierarchy2"/>
    <dgm:cxn modelId="{151B128A-65CF-49ED-AE92-1462815FC61F}" type="presParOf" srcId="{9C2C6A07-E334-4713-BD89-6FE100C8DABF}" destId="{967A3977-4B84-4E57-AC55-59E483D6BC6B}" srcOrd="0" destOrd="0" presId="urn:microsoft.com/office/officeart/2005/8/layout/hierarchy2"/>
    <dgm:cxn modelId="{1ACBE77F-CFD7-43C7-AB83-21F5A316179A}" type="presParOf" srcId="{9C2C6A07-E334-4713-BD89-6FE100C8DABF}" destId="{9A977996-D31D-4590-9A52-411938C2E609}" srcOrd="1" destOrd="0" presId="urn:microsoft.com/office/officeart/2005/8/layout/hierarchy2"/>
    <dgm:cxn modelId="{EC228806-C43C-4BD0-A287-249C84EC9235}" type="presParOf" srcId="{0F7192D2-50D9-4231-8F1B-A4CA70DD9AC5}" destId="{0EE03269-314D-4A4F-9D45-B947DA750E55}" srcOrd="2" destOrd="0" presId="urn:microsoft.com/office/officeart/2005/8/layout/hierarchy2"/>
    <dgm:cxn modelId="{157C5013-AAD2-48CD-850E-17FE1FB7DDC0}" type="presParOf" srcId="{0EE03269-314D-4A4F-9D45-B947DA750E55}" destId="{AA7CE9B6-C15B-452E-8D92-E61226D299DB}" srcOrd="0" destOrd="0" presId="urn:microsoft.com/office/officeart/2005/8/layout/hierarchy2"/>
    <dgm:cxn modelId="{FA5FBDA7-F709-4169-A394-5C089CB17352}" type="presParOf" srcId="{0F7192D2-50D9-4231-8F1B-A4CA70DD9AC5}" destId="{3EE2DDEE-D3FB-4C0F-8612-512B9ABBE47B}" srcOrd="3" destOrd="0" presId="urn:microsoft.com/office/officeart/2005/8/layout/hierarchy2"/>
    <dgm:cxn modelId="{689FA911-2DE2-4F6C-B174-80ACF7210AEA}" type="presParOf" srcId="{3EE2DDEE-D3FB-4C0F-8612-512B9ABBE47B}" destId="{7B289990-7A64-48E6-8CD8-D89AA147E78C}" srcOrd="0" destOrd="0" presId="urn:microsoft.com/office/officeart/2005/8/layout/hierarchy2"/>
    <dgm:cxn modelId="{7C3D59B4-C677-4D87-B384-FC5412F1393D}" type="presParOf" srcId="{3EE2DDEE-D3FB-4C0F-8612-512B9ABBE47B}" destId="{51AC4390-CBE2-4E2C-ADCD-97A61AF4F9BA}" srcOrd="1" destOrd="0" presId="urn:microsoft.com/office/officeart/2005/8/layout/hierarchy2"/>
    <dgm:cxn modelId="{7755BC9B-601C-410E-AD1B-99AC804D8BCE}" type="presParOf" srcId="{51AC4390-CBE2-4E2C-ADCD-97A61AF4F9BA}" destId="{933D03AD-32BE-472C-8D85-488FECF962D0}" srcOrd="0" destOrd="0" presId="urn:microsoft.com/office/officeart/2005/8/layout/hierarchy2"/>
    <dgm:cxn modelId="{55C1012D-30CC-45C4-88E1-16BBE2177FE4}" type="presParOf" srcId="{933D03AD-32BE-472C-8D85-488FECF962D0}" destId="{8E4B5543-1840-4667-A22B-A7E8047481A0}" srcOrd="0" destOrd="0" presId="urn:microsoft.com/office/officeart/2005/8/layout/hierarchy2"/>
    <dgm:cxn modelId="{B18B5B9A-4522-46C3-8840-627B6D3793DA}" type="presParOf" srcId="{51AC4390-CBE2-4E2C-ADCD-97A61AF4F9BA}" destId="{1BD9654F-09A2-4869-A8B1-D5D1AEB0F0C9}" srcOrd="1" destOrd="0" presId="urn:microsoft.com/office/officeart/2005/8/layout/hierarchy2"/>
    <dgm:cxn modelId="{363CBC3D-444C-4C89-85C6-07BCEA8417B9}" type="presParOf" srcId="{1BD9654F-09A2-4869-A8B1-D5D1AEB0F0C9}" destId="{376EEC72-1879-4BFC-9EFE-B8FA97781E82}" srcOrd="0" destOrd="0" presId="urn:microsoft.com/office/officeart/2005/8/layout/hierarchy2"/>
    <dgm:cxn modelId="{B0C6D8A2-7FC1-4C19-9D3E-D24AB4CD63A6}" type="presParOf" srcId="{1BD9654F-09A2-4869-A8B1-D5D1AEB0F0C9}" destId="{6FD75685-BEE0-4F95-9794-5505E922CD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9020B-9A92-446B-BD28-DD8F9D4DD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7CED1FA5-E334-4245-82A0-9A3FB556277F}">
      <dgm:prSet phldrT="[Texto]"/>
      <dgm:spPr/>
      <dgm:t>
        <a:bodyPr/>
        <a:lstStyle/>
        <a:p>
          <a:r>
            <a:rPr lang="es-ES" dirty="0"/>
            <a:t>SOLICITUDES RECIBIDAS - 95</a:t>
          </a:r>
        </a:p>
      </dgm:t>
    </dgm:pt>
    <dgm:pt modelId="{F44944FE-2113-4C83-A199-AE3C6B306319}" type="parTrans" cxnId="{3307F6D4-18A0-4B52-8428-A68C13ABEADC}">
      <dgm:prSet/>
      <dgm:spPr/>
      <dgm:t>
        <a:bodyPr/>
        <a:lstStyle/>
        <a:p>
          <a:endParaRPr lang="es-ES"/>
        </a:p>
      </dgm:t>
    </dgm:pt>
    <dgm:pt modelId="{DCA7DA92-69F5-4E2E-97D0-0210DF6EFE98}" type="sibTrans" cxnId="{3307F6D4-18A0-4B52-8428-A68C13ABEADC}">
      <dgm:prSet/>
      <dgm:spPr/>
      <dgm:t>
        <a:bodyPr/>
        <a:lstStyle/>
        <a:p>
          <a:endParaRPr lang="es-ES"/>
        </a:p>
      </dgm:t>
    </dgm:pt>
    <dgm:pt modelId="{FB2778E3-C244-431D-946D-FFFD0903CD69}">
      <dgm:prSet phldrT="[Texto]"/>
      <dgm:spPr/>
      <dgm:t>
        <a:bodyPr/>
        <a:lstStyle/>
        <a:p>
          <a:r>
            <a:rPr lang="es-ES" dirty="0"/>
            <a:t>42 proyectos beneficiarias (44%)  - 9,273 M €</a:t>
          </a:r>
        </a:p>
      </dgm:t>
    </dgm:pt>
    <dgm:pt modelId="{432AE0F6-030F-4352-BA05-95589ED9CD77}" type="parTrans" cxnId="{66D44FAE-E2FC-4A56-9249-BA4E04EBFC91}">
      <dgm:prSet/>
      <dgm:spPr/>
      <dgm:t>
        <a:bodyPr/>
        <a:lstStyle/>
        <a:p>
          <a:endParaRPr lang="es-ES"/>
        </a:p>
      </dgm:t>
    </dgm:pt>
    <dgm:pt modelId="{C0FFC256-F387-476B-8E3E-9F4D5DCFB6FA}" type="sibTrans" cxnId="{66D44FAE-E2FC-4A56-9249-BA4E04EBFC91}">
      <dgm:prSet/>
      <dgm:spPr/>
      <dgm:t>
        <a:bodyPr/>
        <a:lstStyle/>
        <a:p>
          <a:endParaRPr lang="es-ES"/>
        </a:p>
      </dgm:t>
    </dgm:pt>
    <dgm:pt modelId="{98E2B567-2FE9-44E1-9914-8E047E3FAF43}">
      <dgm:prSet phldrT="[Texto]"/>
      <dgm:spPr/>
      <dgm:t>
        <a:bodyPr/>
        <a:lstStyle/>
        <a:p>
          <a:r>
            <a:rPr lang="es-ES" dirty="0"/>
            <a:t>Aceptados – 28 (4,8 M € - 52%)</a:t>
          </a:r>
        </a:p>
      </dgm:t>
    </dgm:pt>
    <dgm:pt modelId="{E827C789-D2BE-4777-8EAC-FC0689B61F93}" type="parTrans" cxnId="{EB6CAC4E-CC60-4F6F-B5BD-AC9B8AE13EA4}">
      <dgm:prSet/>
      <dgm:spPr/>
      <dgm:t>
        <a:bodyPr/>
        <a:lstStyle/>
        <a:p>
          <a:endParaRPr lang="es-ES"/>
        </a:p>
      </dgm:t>
    </dgm:pt>
    <dgm:pt modelId="{828D0539-CE91-45B2-A325-DA9D3263FB17}" type="sibTrans" cxnId="{EB6CAC4E-CC60-4F6F-B5BD-AC9B8AE13EA4}">
      <dgm:prSet/>
      <dgm:spPr/>
      <dgm:t>
        <a:bodyPr/>
        <a:lstStyle/>
        <a:p>
          <a:endParaRPr lang="es-ES"/>
        </a:p>
      </dgm:t>
    </dgm:pt>
    <dgm:pt modelId="{D2791E1D-CB20-4495-B332-F0CCC41D61CB}">
      <dgm:prSet phldrT="[Texto]"/>
      <dgm:spPr/>
      <dgm:t>
        <a:bodyPr/>
        <a:lstStyle/>
        <a:p>
          <a:r>
            <a:rPr lang="es-ES" dirty="0"/>
            <a:t>Reformulación – 14 </a:t>
          </a:r>
        </a:p>
        <a:p>
          <a:r>
            <a:rPr lang="es-ES" dirty="0"/>
            <a:t> (4,47 M € – 48%)</a:t>
          </a:r>
        </a:p>
      </dgm:t>
    </dgm:pt>
    <dgm:pt modelId="{ED5DE29C-FAF8-4384-AB4A-23EFEF995FAA}" type="parTrans" cxnId="{02000108-3A05-466B-95ED-B3773533733D}">
      <dgm:prSet/>
      <dgm:spPr/>
      <dgm:t>
        <a:bodyPr/>
        <a:lstStyle/>
        <a:p>
          <a:endParaRPr lang="es-ES"/>
        </a:p>
      </dgm:t>
    </dgm:pt>
    <dgm:pt modelId="{3D6E3395-AFC0-499F-9B59-1FC99478A6FB}" type="sibTrans" cxnId="{02000108-3A05-466B-95ED-B3773533733D}">
      <dgm:prSet/>
      <dgm:spPr/>
      <dgm:t>
        <a:bodyPr/>
        <a:lstStyle/>
        <a:p>
          <a:endParaRPr lang="es-ES"/>
        </a:p>
      </dgm:t>
    </dgm:pt>
    <dgm:pt modelId="{1C1E931A-1E1B-44C8-A29D-A7E6EC6C8199}">
      <dgm:prSet phldrT="[Texto]"/>
      <dgm:spPr/>
      <dgm:t>
        <a:bodyPr/>
        <a:lstStyle/>
        <a:p>
          <a:r>
            <a:rPr lang="es-ES" dirty="0"/>
            <a:t>53 proyectos Desestimadas</a:t>
          </a:r>
        </a:p>
        <a:p>
          <a:r>
            <a:rPr lang="es-ES" dirty="0"/>
            <a:t>(56%)</a:t>
          </a:r>
        </a:p>
      </dgm:t>
    </dgm:pt>
    <dgm:pt modelId="{C50C8A68-6D77-4C22-986C-A107065CB3C8}" type="parTrans" cxnId="{04BDEB70-FFB4-483B-92DA-6060665BB58D}">
      <dgm:prSet/>
      <dgm:spPr/>
      <dgm:t>
        <a:bodyPr/>
        <a:lstStyle/>
        <a:p>
          <a:endParaRPr lang="es-ES"/>
        </a:p>
      </dgm:t>
    </dgm:pt>
    <dgm:pt modelId="{9DF3BE29-AC28-464A-BE67-F610CD0D7F5E}" type="sibTrans" cxnId="{04BDEB70-FFB4-483B-92DA-6060665BB58D}">
      <dgm:prSet/>
      <dgm:spPr/>
      <dgm:t>
        <a:bodyPr/>
        <a:lstStyle/>
        <a:p>
          <a:endParaRPr lang="es-ES"/>
        </a:p>
      </dgm:t>
    </dgm:pt>
    <dgm:pt modelId="{E39844ED-9627-4EE5-A1A5-DCB90FCC5269}" type="pres">
      <dgm:prSet presAssocID="{4DC9020B-9A92-446B-BD28-DD8F9D4DD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547424-9794-4FD1-A038-114FE4779967}" type="pres">
      <dgm:prSet presAssocID="{7CED1FA5-E334-4245-82A0-9A3FB556277F}" presName="root1" presStyleCnt="0"/>
      <dgm:spPr/>
    </dgm:pt>
    <dgm:pt modelId="{6ADDA5AF-8764-4FD9-9014-73EBDA98C5DA}" type="pres">
      <dgm:prSet presAssocID="{7CED1FA5-E334-4245-82A0-9A3FB556277F}" presName="LevelOneTextNode" presStyleLbl="node0" presStyleIdx="0" presStyleCnt="1">
        <dgm:presLayoutVars>
          <dgm:chPref val="3"/>
        </dgm:presLayoutVars>
      </dgm:prSet>
      <dgm:spPr/>
    </dgm:pt>
    <dgm:pt modelId="{FBACF187-6006-4459-A76C-4896FB20A388}" type="pres">
      <dgm:prSet presAssocID="{7CED1FA5-E334-4245-82A0-9A3FB556277F}" presName="level2hierChild" presStyleCnt="0"/>
      <dgm:spPr/>
    </dgm:pt>
    <dgm:pt modelId="{C56175C8-A1CA-4DBE-9D35-621915A6D7C5}" type="pres">
      <dgm:prSet presAssocID="{432AE0F6-030F-4352-BA05-95589ED9CD77}" presName="conn2-1" presStyleLbl="parChTrans1D2" presStyleIdx="0" presStyleCnt="2"/>
      <dgm:spPr/>
    </dgm:pt>
    <dgm:pt modelId="{F980781B-474A-4A27-BD2E-BA274853D4D7}" type="pres">
      <dgm:prSet presAssocID="{432AE0F6-030F-4352-BA05-95589ED9CD77}" presName="connTx" presStyleLbl="parChTrans1D2" presStyleIdx="0" presStyleCnt="2"/>
      <dgm:spPr/>
    </dgm:pt>
    <dgm:pt modelId="{18013348-637F-4882-87CF-94C5237C83CD}" type="pres">
      <dgm:prSet presAssocID="{FB2778E3-C244-431D-946D-FFFD0903CD69}" presName="root2" presStyleCnt="0"/>
      <dgm:spPr/>
    </dgm:pt>
    <dgm:pt modelId="{238DB8B8-6802-4161-B5BB-139BE8DFD382}" type="pres">
      <dgm:prSet presAssocID="{FB2778E3-C244-431D-946D-FFFD0903CD69}" presName="LevelTwoTextNode" presStyleLbl="node2" presStyleIdx="0" presStyleCnt="2">
        <dgm:presLayoutVars>
          <dgm:chPref val="3"/>
        </dgm:presLayoutVars>
      </dgm:prSet>
      <dgm:spPr/>
    </dgm:pt>
    <dgm:pt modelId="{356DB110-7BD2-4107-8F11-7530F8EC6C45}" type="pres">
      <dgm:prSet presAssocID="{FB2778E3-C244-431D-946D-FFFD0903CD69}" presName="level3hierChild" presStyleCnt="0"/>
      <dgm:spPr/>
    </dgm:pt>
    <dgm:pt modelId="{9218E9D5-3EBE-4B15-BAEF-87041AE9BC14}" type="pres">
      <dgm:prSet presAssocID="{E827C789-D2BE-4777-8EAC-FC0689B61F93}" presName="conn2-1" presStyleLbl="parChTrans1D3" presStyleIdx="0" presStyleCnt="2"/>
      <dgm:spPr/>
    </dgm:pt>
    <dgm:pt modelId="{53813BE8-5743-416B-8522-58BC61808502}" type="pres">
      <dgm:prSet presAssocID="{E827C789-D2BE-4777-8EAC-FC0689B61F93}" presName="connTx" presStyleLbl="parChTrans1D3" presStyleIdx="0" presStyleCnt="2"/>
      <dgm:spPr/>
    </dgm:pt>
    <dgm:pt modelId="{1E2B119A-0EE8-4157-8F19-217342F44ABB}" type="pres">
      <dgm:prSet presAssocID="{98E2B567-2FE9-44E1-9914-8E047E3FAF43}" presName="root2" presStyleCnt="0"/>
      <dgm:spPr/>
    </dgm:pt>
    <dgm:pt modelId="{0034D7F0-8EFE-4950-A03F-3B7360EE7A09}" type="pres">
      <dgm:prSet presAssocID="{98E2B567-2FE9-44E1-9914-8E047E3FAF43}" presName="LevelTwoTextNode" presStyleLbl="node3" presStyleIdx="0" presStyleCnt="2" custScaleX="100688">
        <dgm:presLayoutVars>
          <dgm:chPref val="3"/>
        </dgm:presLayoutVars>
      </dgm:prSet>
      <dgm:spPr/>
    </dgm:pt>
    <dgm:pt modelId="{98A01C1A-9EB8-4F85-B2E9-1A28F4CFDA9D}" type="pres">
      <dgm:prSet presAssocID="{98E2B567-2FE9-44E1-9914-8E047E3FAF43}" presName="level3hierChild" presStyleCnt="0"/>
      <dgm:spPr/>
    </dgm:pt>
    <dgm:pt modelId="{399C16E4-C7FB-4C60-995B-59527F2D22EC}" type="pres">
      <dgm:prSet presAssocID="{ED5DE29C-FAF8-4384-AB4A-23EFEF995FAA}" presName="conn2-1" presStyleLbl="parChTrans1D3" presStyleIdx="1" presStyleCnt="2"/>
      <dgm:spPr/>
    </dgm:pt>
    <dgm:pt modelId="{279AC34D-0C19-43A7-90F0-2BCDE54E176B}" type="pres">
      <dgm:prSet presAssocID="{ED5DE29C-FAF8-4384-AB4A-23EFEF995FAA}" presName="connTx" presStyleLbl="parChTrans1D3" presStyleIdx="1" presStyleCnt="2"/>
      <dgm:spPr/>
    </dgm:pt>
    <dgm:pt modelId="{019DB475-0283-4594-96A7-8C2F780BBC0C}" type="pres">
      <dgm:prSet presAssocID="{D2791E1D-CB20-4495-B332-F0CCC41D61CB}" presName="root2" presStyleCnt="0"/>
      <dgm:spPr/>
    </dgm:pt>
    <dgm:pt modelId="{746EE21E-B709-4904-B65C-DA612BE64195}" type="pres">
      <dgm:prSet presAssocID="{D2791E1D-CB20-4495-B332-F0CCC41D61CB}" presName="LevelTwoTextNode" presStyleLbl="node3" presStyleIdx="1" presStyleCnt="2" custScaleX="109125">
        <dgm:presLayoutVars>
          <dgm:chPref val="3"/>
        </dgm:presLayoutVars>
      </dgm:prSet>
      <dgm:spPr/>
    </dgm:pt>
    <dgm:pt modelId="{336506F1-3068-4F2C-812E-BC67CD45A0E3}" type="pres">
      <dgm:prSet presAssocID="{D2791E1D-CB20-4495-B332-F0CCC41D61CB}" presName="level3hierChild" presStyleCnt="0"/>
      <dgm:spPr/>
    </dgm:pt>
    <dgm:pt modelId="{63221A43-1631-4D26-B87B-2578866D62FB}" type="pres">
      <dgm:prSet presAssocID="{C50C8A68-6D77-4C22-986C-A107065CB3C8}" presName="conn2-1" presStyleLbl="parChTrans1D2" presStyleIdx="1" presStyleCnt="2"/>
      <dgm:spPr/>
    </dgm:pt>
    <dgm:pt modelId="{D099D06D-2D36-4723-840A-43C81D0F72EF}" type="pres">
      <dgm:prSet presAssocID="{C50C8A68-6D77-4C22-986C-A107065CB3C8}" presName="connTx" presStyleLbl="parChTrans1D2" presStyleIdx="1" presStyleCnt="2"/>
      <dgm:spPr/>
    </dgm:pt>
    <dgm:pt modelId="{3EE82D09-65CA-476B-B6C9-638A74A7197D}" type="pres">
      <dgm:prSet presAssocID="{1C1E931A-1E1B-44C8-A29D-A7E6EC6C8199}" presName="root2" presStyleCnt="0"/>
      <dgm:spPr/>
    </dgm:pt>
    <dgm:pt modelId="{A1621295-AE5C-4B37-8C91-A3B7310F1318}" type="pres">
      <dgm:prSet presAssocID="{1C1E931A-1E1B-44C8-A29D-A7E6EC6C8199}" presName="LevelTwoTextNode" presStyleLbl="node2" presStyleIdx="1" presStyleCnt="2">
        <dgm:presLayoutVars>
          <dgm:chPref val="3"/>
        </dgm:presLayoutVars>
      </dgm:prSet>
      <dgm:spPr/>
    </dgm:pt>
    <dgm:pt modelId="{E04888B7-D73F-4FE5-943C-BC46856DD3E4}" type="pres">
      <dgm:prSet presAssocID="{1C1E931A-1E1B-44C8-A29D-A7E6EC6C8199}" presName="level3hierChild" presStyleCnt="0"/>
      <dgm:spPr/>
    </dgm:pt>
  </dgm:ptLst>
  <dgm:cxnLst>
    <dgm:cxn modelId="{02000108-3A05-466B-95ED-B3773533733D}" srcId="{FB2778E3-C244-431D-946D-FFFD0903CD69}" destId="{D2791E1D-CB20-4495-B332-F0CCC41D61CB}" srcOrd="1" destOrd="0" parTransId="{ED5DE29C-FAF8-4384-AB4A-23EFEF995FAA}" sibTransId="{3D6E3395-AFC0-499F-9B59-1FC99478A6FB}"/>
    <dgm:cxn modelId="{85C5AB1E-B944-4156-851B-87C40A7259FB}" type="presOf" srcId="{C50C8A68-6D77-4C22-986C-A107065CB3C8}" destId="{D099D06D-2D36-4723-840A-43C81D0F72EF}" srcOrd="1" destOrd="0" presId="urn:microsoft.com/office/officeart/2005/8/layout/hierarchy2"/>
    <dgm:cxn modelId="{10342D24-B455-4094-9629-71BA97A7F54E}" type="presOf" srcId="{FB2778E3-C244-431D-946D-FFFD0903CD69}" destId="{238DB8B8-6802-4161-B5BB-139BE8DFD382}" srcOrd="0" destOrd="0" presId="urn:microsoft.com/office/officeart/2005/8/layout/hierarchy2"/>
    <dgm:cxn modelId="{AB6AD832-5198-4AB8-80D6-842EE8A87C76}" type="presOf" srcId="{98E2B567-2FE9-44E1-9914-8E047E3FAF43}" destId="{0034D7F0-8EFE-4950-A03F-3B7360EE7A09}" srcOrd="0" destOrd="0" presId="urn:microsoft.com/office/officeart/2005/8/layout/hierarchy2"/>
    <dgm:cxn modelId="{6099C736-3D1F-4F72-9803-4335005FE33C}" type="presOf" srcId="{1C1E931A-1E1B-44C8-A29D-A7E6EC6C8199}" destId="{A1621295-AE5C-4B37-8C91-A3B7310F1318}" srcOrd="0" destOrd="0" presId="urn:microsoft.com/office/officeart/2005/8/layout/hierarchy2"/>
    <dgm:cxn modelId="{B8A4675E-AC36-43D9-8DF5-9F2E765961FD}" type="presOf" srcId="{E827C789-D2BE-4777-8EAC-FC0689B61F93}" destId="{9218E9D5-3EBE-4B15-BAEF-87041AE9BC14}" srcOrd="0" destOrd="0" presId="urn:microsoft.com/office/officeart/2005/8/layout/hierarchy2"/>
    <dgm:cxn modelId="{2D626242-DA0E-4AD6-988A-7BADCC1CCD22}" type="presOf" srcId="{C50C8A68-6D77-4C22-986C-A107065CB3C8}" destId="{63221A43-1631-4D26-B87B-2578866D62FB}" srcOrd="0" destOrd="0" presId="urn:microsoft.com/office/officeart/2005/8/layout/hierarchy2"/>
    <dgm:cxn modelId="{6E02DC68-B8F2-4843-AF78-1E8CBAB5E260}" type="presOf" srcId="{432AE0F6-030F-4352-BA05-95589ED9CD77}" destId="{C56175C8-A1CA-4DBE-9D35-621915A6D7C5}" srcOrd="0" destOrd="0" presId="urn:microsoft.com/office/officeart/2005/8/layout/hierarchy2"/>
    <dgm:cxn modelId="{9B420949-98AF-4A75-8555-BE4A5A44832A}" type="presOf" srcId="{4DC9020B-9A92-446B-BD28-DD8F9D4DDA0C}" destId="{E39844ED-9627-4EE5-A1A5-DCB90FCC5269}" srcOrd="0" destOrd="0" presId="urn:microsoft.com/office/officeart/2005/8/layout/hierarchy2"/>
    <dgm:cxn modelId="{EB6CAC4E-CC60-4F6F-B5BD-AC9B8AE13EA4}" srcId="{FB2778E3-C244-431D-946D-FFFD0903CD69}" destId="{98E2B567-2FE9-44E1-9914-8E047E3FAF43}" srcOrd="0" destOrd="0" parTransId="{E827C789-D2BE-4777-8EAC-FC0689B61F93}" sibTransId="{828D0539-CE91-45B2-A325-DA9D3263FB17}"/>
    <dgm:cxn modelId="{04BDEB70-FFB4-483B-92DA-6060665BB58D}" srcId="{7CED1FA5-E334-4245-82A0-9A3FB556277F}" destId="{1C1E931A-1E1B-44C8-A29D-A7E6EC6C8199}" srcOrd="1" destOrd="0" parTransId="{C50C8A68-6D77-4C22-986C-A107065CB3C8}" sibTransId="{9DF3BE29-AC28-464A-BE67-F610CD0D7F5E}"/>
    <dgm:cxn modelId="{51B6F78D-58BD-4ADA-B0DC-F45EDB4B35BB}" type="presOf" srcId="{E827C789-D2BE-4777-8EAC-FC0689B61F93}" destId="{53813BE8-5743-416B-8522-58BC61808502}" srcOrd="1" destOrd="0" presId="urn:microsoft.com/office/officeart/2005/8/layout/hierarchy2"/>
    <dgm:cxn modelId="{45C32191-38DB-40A8-A642-16561859C9B5}" type="presOf" srcId="{432AE0F6-030F-4352-BA05-95589ED9CD77}" destId="{F980781B-474A-4A27-BD2E-BA274853D4D7}" srcOrd="1" destOrd="0" presId="urn:microsoft.com/office/officeart/2005/8/layout/hierarchy2"/>
    <dgm:cxn modelId="{702742A2-34CE-497F-8660-1D32CC0DCC8A}" type="presOf" srcId="{7CED1FA5-E334-4245-82A0-9A3FB556277F}" destId="{6ADDA5AF-8764-4FD9-9014-73EBDA98C5DA}" srcOrd="0" destOrd="0" presId="urn:microsoft.com/office/officeart/2005/8/layout/hierarchy2"/>
    <dgm:cxn modelId="{128C1AAC-8922-44D3-B353-6EF771B6E1C3}" type="presOf" srcId="{ED5DE29C-FAF8-4384-AB4A-23EFEF995FAA}" destId="{399C16E4-C7FB-4C60-995B-59527F2D22EC}" srcOrd="0" destOrd="0" presId="urn:microsoft.com/office/officeart/2005/8/layout/hierarchy2"/>
    <dgm:cxn modelId="{66D44FAE-E2FC-4A56-9249-BA4E04EBFC91}" srcId="{7CED1FA5-E334-4245-82A0-9A3FB556277F}" destId="{FB2778E3-C244-431D-946D-FFFD0903CD69}" srcOrd="0" destOrd="0" parTransId="{432AE0F6-030F-4352-BA05-95589ED9CD77}" sibTransId="{C0FFC256-F387-476B-8E3E-9F4D5DCFB6FA}"/>
    <dgm:cxn modelId="{47642EB9-E653-4AE1-8D78-FA477DCEEA3D}" type="presOf" srcId="{ED5DE29C-FAF8-4384-AB4A-23EFEF995FAA}" destId="{279AC34D-0C19-43A7-90F0-2BCDE54E176B}" srcOrd="1" destOrd="0" presId="urn:microsoft.com/office/officeart/2005/8/layout/hierarchy2"/>
    <dgm:cxn modelId="{3307F6D4-18A0-4B52-8428-A68C13ABEADC}" srcId="{4DC9020B-9A92-446B-BD28-DD8F9D4DDA0C}" destId="{7CED1FA5-E334-4245-82A0-9A3FB556277F}" srcOrd="0" destOrd="0" parTransId="{F44944FE-2113-4C83-A199-AE3C6B306319}" sibTransId="{DCA7DA92-69F5-4E2E-97D0-0210DF6EFE98}"/>
    <dgm:cxn modelId="{EE0F9CFE-F98B-41DE-83A7-3E9A9C3D7456}" type="presOf" srcId="{D2791E1D-CB20-4495-B332-F0CCC41D61CB}" destId="{746EE21E-B709-4904-B65C-DA612BE64195}" srcOrd="0" destOrd="0" presId="urn:microsoft.com/office/officeart/2005/8/layout/hierarchy2"/>
    <dgm:cxn modelId="{ECB8B6F4-9AF7-4006-944A-1F5481EC565C}" type="presParOf" srcId="{E39844ED-9627-4EE5-A1A5-DCB90FCC5269}" destId="{E2547424-9794-4FD1-A038-114FE4779967}" srcOrd="0" destOrd="0" presId="urn:microsoft.com/office/officeart/2005/8/layout/hierarchy2"/>
    <dgm:cxn modelId="{7E926476-00DD-4B21-8777-49D9217423A5}" type="presParOf" srcId="{E2547424-9794-4FD1-A038-114FE4779967}" destId="{6ADDA5AF-8764-4FD9-9014-73EBDA98C5DA}" srcOrd="0" destOrd="0" presId="urn:microsoft.com/office/officeart/2005/8/layout/hierarchy2"/>
    <dgm:cxn modelId="{15D47D62-BDFB-4D8F-9468-D98FDCECC25D}" type="presParOf" srcId="{E2547424-9794-4FD1-A038-114FE4779967}" destId="{FBACF187-6006-4459-A76C-4896FB20A388}" srcOrd="1" destOrd="0" presId="urn:microsoft.com/office/officeart/2005/8/layout/hierarchy2"/>
    <dgm:cxn modelId="{8A0DD7BF-BB9D-42C5-BE8C-92A473BE96BA}" type="presParOf" srcId="{FBACF187-6006-4459-A76C-4896FB20A388}" destId="{C56175C8-A1CA-4DBE-9D35-621915A6D7C5}" srcOrd="0" destOrd="0" presId="urn:microsoft.com/office/officeart/2005/8/layout/hierarchy2"/>
    <dgm:cxn modelId="{01F32A58-B34C-4669-9DE6-7FAB3FF47F48}" type="presParOf" srcId="{C56175C8-A1CA-4DBE-9D35-621915A6D7C5}" destId="{F980781B-474A-4A27-BD2E-BA274853D4D7}" srcOrd="0" destOrd="0" presId="urn:microsoft.com/office/officeart/2005/8/layout/hierarchy2"/>
    <dgm:cxn modelId="{3BA6F4A0-D7AF-47D6-9183-FAF2684CC00F}" type="presParOf" srcId="{FBACF187-6006-4459-A76C-4896FB20A388}" destId="{18013348-637F-4882-87CF-94C5237C83CD}" srcOrd="1" destOrd="0" presId="urn:microsoft.com/office/officeart/2005/8/layout/hierarchy2"/>
    <dgm:cxn modelId="{DCA46B97-3811-4FC0-A826-A8C1BFC01B8B}" type="presParOf" srcId="{18013348-637F-4882-87CF-94C5237C83CD}" destId="{238DB8B8-6802-4161-B5BB-139BE8DFD382}" srcOrd="0" destOrd="0" presId="urn:microsoft.com/office/officeart/2005/8/layout/hierarchy2"/>
    <dgm:cxn modelId="{C20DC545-782A-4DB1-83CC-0B8275F3E1C8}" type="presParOf" srcId="{18013348-637F-4882-87CF-94C5237C83CD}" destId="{356DB110-7BD2-4107-8F11-7530F8EC6C45}" srcOrd="1" destOrd="0" presId="urn:microsoft.com/office/officeart/2005/8/layout/hierarchy2"/>
    <dgm:cxn modelId="{689904DB-F414-4157-839A-A375B5E9A95A}" type="presParOf" srcId="{356DB110-7BD2-4107-8F11-7530F8EC6C45}" destId="{9218E9D5-3EBE-4B15-BAEF-87041AE9BC14}" srcOrd="0" destOrd="0" presId="urn:microsoft.com/office/officeart/2005/8/layout/hierarchy2"/>
    <dgm:cxn modelId="{C6B15F7F-4B0A-4092-A6F1-F64E4C2F9FAC}" type="presParOf" srcId="{9218E9D5-3EBE-4B15-BAEF-87041AE9BC14}" destId="{53813BE8-5743-416B-8522-58BC61808502}" srcOrd="0" destOrd="0" presId="urn:microsoft.com/office/officeart/2005/8/layout/hierarchy2"/>
    <dgm:cxn modelId="{37F7AEE8-39F4-4FB8-AC47-29CEF1901E68}" type="presParOf" srcId="{356DB110-7BD2-4107-8F11-7530F8EC6C45}" destId="{1E2B119A-0EE8-4157-8F19-217342F44ABB}" srcOrd="1" destOrd="0" presId="urn:microsoft.com/office/officeart/2005/8/layout/hierarchy2"/>
    <dgm:cxn modelId="{2160CFC7-1CCF-430B-9F0B-B9B5526112C1}" type="presParOf" srcId="{1E2B119A-0EE8-4157-8F19-217342F44ABB}" destId="{0034D7F0-8EFE-4950-A03F-3B7360EE7A09}" srcOrd="0" destOrd="0" presId="urn:microsoft.com/office/officeart/2005/8/layout/hierarchy2"/>
    <dgm:cxn modelId="{C7DB8D73-8EDD-4583-9AD7-19CF8107ECA7}" type="presParOf" srcId="{1E2B119A-0EE8-4157-8F19-217342F44ABB}" destId="{98A01C1A-9EB8-4F85-B2E9-1A28F4CFDA9D}" srcOrd="1" destOrd="0" presId="urn:microsoft.com/office/officeart/2005/8/layout/hierarchy2"/>
    <dgm:cxn modelId="{1C1802A3-F497-431D-BA50-AA64A8E94F79}" type="presParOf" srcId="{356DB110-7BD2-4107-8F11-7530F8EC6C45}" destId="{399C16E4-C7FB-4C60-995B-59527F2D22EC}" srcOrd="2" destOrd="0" presId="urn:microsoft.com/office/officeart/2005/8/layout/hierarchy2"/>
    <dgm:cxn modelId="{7D5997AC-C930-4EA3-87C9-049D873D76FC}" type="presParOf" srcId="{399C16E4-C7FB-4C60-995B-59527F2D22EC}" destId="{279AC34D-0C19-43A7-90F0-2BCDE54E176B}" srcOrd="0" destOrd="0" presId="urn:microsoft.com/office/officeart/2005/8/layout/hierarchy2"/>
    <dgm:cxn modelId="{E4FE757C-3E98-4CDB-8F83-E00D93F2329B}" type="presParOf" srcId="{356DB110-7BD2-4107-8F11-7530F8EC6C45}" destId="{019DB475-0283-4594-96A7-8C2F780BBC0C}" srcOrd="3" destOrd="0" presId="urn:microsoft.com/office/officeart/2005/8/layout/hierarchy2"/>
    <dgm:cxn modelId="{7E0BC3CE-26A2-425B-9C86-0A12C8023FFE}" type="presParOf" srcId="{019DB475-0283-4594-96A7-8C2F780BBC0C}" destId="{746EE21E-B709-4904-B65C-DA612BE64195}" srcOrd="0" destOrd="0" presId="urn:microsoft.com/office/officeart/2005/8/layout/hierarchy2"/>
    <dgm:cxn modelId="{7B41ABA9-B524-42EA-8EB8-55BD23DCED03}" type="presParOf" srcId="{019DB475-0283-4594-96A7-8C2F780BBC0C}" destId="{336506F1-3068-4F2C-812E-BC67CD45A0E3}" srcOrd="1" destOrd="0" presId="urn:microsoft.com/office/officeart/2005/8/layout/hierarchy2"/>
    <dgm:cxn modelId="{6EAA7EB7-8A93-47E6-99EE-2FE7F85AB40D}" type="presParOf" srcId="{FBACF187-6006-4459-A76C-4896FB20A388}" destId="{63221A43-1631-4D26-B87B-2578866D62FB}" srcOrd="2" destOrd="0" presId="urn:microsoft.com/office/officeart/2005/8/layout/hierarchy2"/>
    <dgm:cxn modelId="{8BE18E3A-675E-4225-9112-59429941E4D3}" type="presParOf" srcId="{63221A43-1631-4D26-B87B-2578866D62FB}" destId="{D099D06D-2D36-4723-840A-43C81D0F72EF}" srcOrd="0" destOrd="0" presId="urn:microsoft.com/office/officeart/2005/8/layout/hierarchy2"/>
    <dgm:cxn modelId="{442DC452-7294-46E3-9403-7B23DD2E573D}" type="presParOf" srcId="{FBACF187-6006-4459-A76C-4896FB20A388}" destId="{3EE82D09-65CA-476B-B6C9-638A74A7197D}" srcOrd="3" destOrd="0" presId="urn:microsoft.com/office/officeart/2005/8/layout/hierarchy2"/>
    <dgm:cxn modelId="{C7D74CED-C5EB-49F7-9D15-8440F41859B5}" type="presParOf" srcId="{3EE82D09-65CA-476B-B6C9-638A74A7197D}" destId="{A1621295-AE5C-4B37-8C91-A3B7310F1318}" srcOrd="0" destOrd="0" presId="urn:microsoft.com/office/officeart/2005/8/layout/hierarchy2"/>
    <dgm:cxn modelId="{64A55FBD-1F5E-4A7A-BFC3-E906443F9DDE}" type="presParOf" srcId="{3EE82D09-65CA-476B-B6C9-638A74A7197D}" destId="{E04888B7-D73F-4FE5-943C-BC46856DD3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A9D5D-DFF8-4B0F-86CC-FFFC5BE342F0}">
      <dsp:nvSpPr>
        <dsp:cNvPr id="0" name=""/>
        <dsp:cNvSpPr/>
      </dsp:nvSpPr>
      <dsp:spPr>
        <a:xfrm>
          <a:off x="8909" y="1966601"/>
          <a:ext cx="2219810" cy="11099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Intensidad máxima de la subvención</a:t>
          </a:r>
        </a:p>
      </dsp:txBody>
      <dsp:txXfrm>
        <a:off x="41417" y="1999109"/>
        <a:ext cx="2154794" cy="1044889"/>
      </dsp:txXfrm>
    </dsp:sp>
    <dsp:sp modelId="{F31D129B-26A6-4C37-9A64-5510569272E5}">
      <dsp:nvSpPr>
        <dsp:cNvPr id="0" name=""/>
        <dsp:cNvSpPr/>
      </dsp:nvSpPr>
      <dsp:spPr>
        <a:xfrm rot="18893272">
          <a:off x="2043592" y="2057851"/>
          <a:ext cx="1258179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1258179" y="1799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641227" y="2044396"/>
        <a:ext cx="62908" cy="62908"/>
      </dsp:txXfrm>
    </dsp:sp>
    <dsp:sp modelId="{238A0617-89A9-4C48-8A80-FD8CE2B35F1D}">
      <dsp:nvSpPr>
        <dsp:cNvPr id="0" name=""/>
        <dsp:cNvSpPr/>
      </dsp:nvSpPr>
      <dsp:spPr>
        <a:xfrm>
          <a:off x="3116644" y="1075195"/>
          <a:ext cx="2219810" cy="11099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PYMES</a:t>
          </a:r>
        </a:p>
      </dsp:txBody>
      <dsp:txXfrm>
        <a:off x="3149152" y="1107703"/>
        <a:ext cx="2154794" cy="1044889"/>
      </dsp:txXfrm>
    </dsp:sp>
    <dsp:sp modelId="{AB82667B-71B4-4F9D-BBF7-63896AF89109}">
      <dsp:nvSpPr>
        <dsp:cNvPr id="0" name=""/>
        <dsp:cNvSpPr/>
      </dsp:nvSpPr>
      <dsp:spPr>
        <a:xfrm>
          <a:off x="5336454" y="1612148"/>
          <a:ext cx="887924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887924" y="1799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758218" y="1607949"/>
        <a:ext cx="44396" cy="44396"/>
      </dsp:txXfrm>
    </dsp:sp>
    <dsp:sp modelId="{967A3977-4B84-4E57-AC55-59E483D6BC6B}">
      <dsp:nvSpPr>
        <dsp:cNvPr id="0" name=""/>
        <dsp:cNvSpPr/>
      </dsp:nvSpPr>
      <dsp:spPr>
        <a:xfrm>
          <a:off x="6224378" y="1075195"/>
          <a:ext cx="2219810" cy="11099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50% de los costes subvencionables</a:t>
          </a:r>
        </a:p>
      </dsp:txBody>
      <dsp:txXfrm>
        <a:off x="6256886" y="1107703"/>
        <a:ext cx="2154794" cy="1044889"/>
      </dsp:txXfrm>
    </dsp:sp>
    <dsp:sp modelId="{0EE03269-314D-4A4F-9D45-B947DA750E55}">
      <dsp:nvSpPr>
        <dsp:cNvPr id="0" name=""/>
        <dsp:cNvSpPr/>
      </dsp:nvSpPr>
      <dsp:spPr>
        <a:xfrm rot="2706728">
          <a:off x="2043592" y="2949257"/>
          <a:ext cx="1258179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1258179" y="1799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641227" y="2935803"/>
        <a:ext cx="62908" cy="62908"/>
      </dsp:txXfrm>
    </dsp:sp>
    <dsp:sp modelId="{7B289990-7A64-48E6-8CD8-D89AA147E78C}">
      <dsp:nvSpPr>
        <dsp:cNvPr id="0" name=""/>
        <dsp:cNvSpPr/>
      </dsp:nvSpPr>
      <dsp:spPr>
        <a:xfrm>
          <a:off x="3116644" y="2858008"/>
          <a:ext cx="2219810" cy="11099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Grandes empresas</a:t>
          </a:r>
        </a:p>
      </dsp:txBody>
      <dsp:txXfrm>
        <a:off x="3149152" y="2890516"/>
        <a:ext cx="2154794" cy="1044889"/>
      </dsp:txXfrm>
    </dsp:sp>
    <dsp:sp modelId="{933D03AD-32BE-472C-8D85-488FECF962D0}">
      <dsp:nvSpPr>
        <dsp:cNvPr id="0" name=""/>
        <dsp:cNvSpPr/>
      </dsp:nvSpPr>
      <dsp:spPr>
        <a:xfrm>
          <a:off x="5336454" y="3394960"/>
          <a:ext cx="887924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887924" y="1799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758218" y="3390762"/>
        <a:ext cx="44396" cy="44396"/>
      </dsp:txXfrm>
    </dsp:sp>
    <dsp:sp modelId="{376EEC72-1879-4BFC-9EFE-B8FA97781E82}">
      <dsp:nvSpPr>
        <dsp:cNvPr id="0" name=""/>
        <dsp:cNvSpPr/>
      </dsp:nvSpPr>
      <dsp:spPr>
        <a:xfrm>
          <a:off x="6224378" y="2351586"/>
          <a:ext cx="2219810" cy="21227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15% de los costes subvencionable</a:t>
          </a:r>
          <a:r>
            <a:rPr lang="es-ES" sz="1200" kern="1200" dirty="0"/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exige </a:t>
          </a:r>
          <a:r>
            <a:rPr lang="es-ES" sz="1200" b="1" kern="1200" dirty="0"/>
            <a:t>colaboración efectiva </a:t>
          </a:r>
          <a:r>
            <a:rPr lang="es-ES" sz="1200" kern="1200" dirty="0"/>
            <a:t>con </a:t>
          </a:r>
          <a:r>
            <a:rPr lang="es-ES" sz="1200" b="1" kern="1200" dirty="0"/>
            <a:t>Pymes de la Economía social.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 30% de los costes </a:t>
          </a:r>
          <a:r>
            <a:rPr lang="es-ES" sz="1200" kern="1200" dirty="0">
              <a:solidFill>
                <a:prstClr val="white"/>
              </a:solidFill>
              <a:latin typeface="Century Gothic" panose="020F0302020204030204"/>
              <a:ea typeface="+mn-ea"/>
              <a:cs typeface="+mn-cs"/>
            </a:rPr>
            <a:t>subvencionables deben estar ejecutados por PYMES</a:t>
          </a:r>
        </a:p>
      </dsp:txBody>
      <dsp:txXfrm>
        <a:off x="6286551" y="2413759"/>
        <a:ext cx="2095464" cy="1998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DA5AF-8764-4FD9-9014-73EBDA98C5DA}">
      <dsp:nvSpPr>
        <dsp:cNvPr id="0" name=""/>
        <dsp:cNvSpPr/>
      </dsp:nvSpPr>
      <dsp:spPr>
        <a:xfrm>
          <a:off x="1938" y="2021118"/>
          <a:ext cx="1696144" cy="84807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SOLICITUDES RECIBIDAS - 95</a:t>
          </a:r>
        </a:p>
      </dsp:txBody>
      <dsp:txXfrm>
        <a:off x="26777" y="2045957"/>
        <a:ext cx="1646466" cy="798394"/>
      </dsp:txXfrm>
    </dsp:sp>
    <dsp:sp modelId="{C56175C8-A1CA-4DBE-9D35-621915A6D7C5}">
      <dsp:nvSpPr>
        <dsp:cNvPr id="0" name=""/>
        <dsp:cNvSpPr/>
      </dsp:nvSpPr>
      <dsp:spPr>
        <a:xfrm rot="19457599">
          <a:off x="1619550" y="2183997"/>
          <a:ext cx="835523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835523" y="17336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16424" y="2180445"/>
        <a:ext cx="41776" cy="41776"/>
      </dsp:txXfrm>
    </dsp:sp>
    <dsp:sp modelId="{238DB8B8-6802-4161-B5BB-139BE8DFD382}">
      <dsp:nvSpPr>
        <dsp:cNvPr id="0" name=""/>
        <dsp:cNvSpPr/>
      </dsp:nvSpPr>
      <dsp:spPr>
        <a:xfrm>
          <a:off x="2376541" y="1533476"/>
          <a:ext cx="1696144" cy="8480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42 proyectos beneficiarias (44%)  - 9,273 M €</a:t>
          </a:r>
        </a:p>
      </dsp:txBody>
      <dsp:txXfrm>
        <a:off x="2401380" y="1558315"/>
        <a:ext cx="1646466" cy="798394"/>
      </dsp:txXfrm>
    </dsp:sp>
    <dsp:sp modelId="{9218E9D5-3EBE-4B15-BAEF-87041AE9BC14}">
      <dsp:nvSpPr>
        <dsp:cNvPr id="0" name=""/>
        <dsp:cNvSpPr/>
      </dsp:nvSpPr>
      <dsp:spPr>
        <a:xfrm rot="19457599">
          <a:off x="3994152" y="1696355"/>
          <a:ext cx="835523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835523" y="17336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91026" y="1692803"/>
        <a:ext cx="41776" cy="41776"/>
      </dsp:txXfrm>
    </dsp:sp>
    <dsp:sp modelId="{0034D7F0-8EFE-4950-A03F-3B7360EE7A09}">
      <dsp:nvSpPr>
        <dsp:cNvPr id="0" name=""/>
        <dsp:cNvSpPr/>
      </dsp:nvSpPr>
      <dsp:spPr>
        <a:xfrm>
          <a:off x="4751143" y="1045834"/>
          <a:ext cx="1707814" cy="848072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Aceptados – 28 (4,8 M € - 52%)</a:t>
          </a:r>
        </a:p>
      </dsp:txBody>
      <dsp:txXfrm>
        <a:off x="4775982" y="1070673"/>
        <a:ext cx="1658136" cy="798394"/>
      </dsp:txXfrm>
    </dsp:sp>
    <dsp:sp modelId="{399C16E4-C7FB-4C60-995B-59527F2D22EC}">
      <dsp:nvSpPr>
        <dsp:cNvPr id="0" name=""/>
        <dsp:cNvSpPr/>
      </dsp:nvSpPr>
      <dsp:spPr>
        <a:xfrm rot="2142401">
          <a:off x="3994152" y="2183997"/>
          <a:ext cx="835523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835523" y="17336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91026" y="2180445"/>
        <a:ext cx="41776" cy="41776"/>
      </dsp:txXfrm>
    </dsp:sp>
    <dsp:sp modelId="{746EE21E-B709-4904-B65C-DA612BE64195}">
      <dsp:nvSpPr>
        <dsp:cNvPr id="0" name=""/>
        <dsp:cNvSpPr/>
      </dsp:nvSpPr>
      <dsp:spPr>
        <a:xfrm>
          <a:off x="4751143" y="2021118"/>
          <a:ext cx="1850917" cy="848072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Reformulación – 14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 (4,47 M € – 48%)</a:t>
          </a:r>
        </a:p>
      </dsp:txBody>
      <dsp:txXfrm>
        <a:off x="4775982" y="2045957"/>
        <a:ext cx="1801239" cy="798394"/>
      </dsp:txXfrm>
    </dsp:sp>
    <dsp:sp modelId="{63221A43-1631-4D26-B87B-2578866D62FB}">
      <dsp:nvSpPr>
        <dsp:cNvPr id="0" name=""/>
        <dsp:cNvSpPr/>
      </dsp:nvSpPr>
      <dsp:spPr>
        <a:xfrm rot="2142401">
          <a:off x="1619550" y="2671638"/>
          <a:ext cx="835523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835523" y="17336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16424" y="2668087"/>
        <a:ext cx="41776" cy="41776"/>
      </dsp:txXfrm>
    </dsp:sp>
    <dsp:sp modelId="{A1621295-AE5C-4B37-8C91-A3B7310F1318}">
      <dsp:nvSpPr>
        <dsp:cNvPr id="0" name=""/>
        <dsp:cNvSpPr/>
      </dsp:nvSpPr>
      <dsp:spPr>
        <a:xfrm>
          <a:off x="2376541" y="2508759"/>
          <a:ext cx="1696144" cy="8480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53 proyectos Desestimadas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(56%)</a:t>
          </a:r>
        </a:p>
      </dsp:txBody>
      <dsp:txXfrm>
        <a:off x="2401380" y="2533598"/>
        <a:ext cx="1646466" cy="79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A4ED-374E-154A-A811-51BAC92FD15A}" type="datetimeFigureOut">
              <a:rPr lang="es-ES" smtClean="0"/>
              <a:pPr/>
              <a:t>27/06/2023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87EE-CC99-6346-9D0E-8E642684CD5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8890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D189B-EA7D-724B-B9D7-F4363F187EB2}" type="datetimeFigureOut">
              <a:rPr lang="es-ES"/>
              <a:pPr/>
              <a:t>27/06/2023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712A-971D-3046-8FD8-F27A69799ECD}" type="slidenum">
              <a:rPr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1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1pPr>
    <a:lvl2pPr marL="515082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2pPr>
    <a:lvl3pPr marL="1030163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3pPr>
    <a:lvl4pPr marL="1545245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4pPr>
    <a:lvl5pPr marL="2060326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5pPr>
    <a:lvl6pPr marL="2575408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6pPr>
    <a:lvl7pPr marL="3090489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7pPr>
    <a:lvl8pPr marL="3605571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8pPr>
    <a:lvl9pPr marL="4120652" algn="l" defTabSz="515082" rtl="0" eaLnBrk="1" latinLnBrk="0" hangingPunct="1">
      <a:defRPr sz="13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11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65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780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64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449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55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73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521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380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54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73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006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0987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056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76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399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289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02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dirty="0"/>
              <a:t>Actuaciones subvencionables de cada uno de los programas:</a:t>
            </a:r>
          </a:p>
          <a:p>
            <a:r>
              <a:rPr lang="es-ES" sz="1100" b="1" dirty="0"/>
              <a:t>TRANSFORMA_ES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Diseño y </a:t>
            </a:r>
            <a:r>
              <a:rPr lang="es-ES" sz="1100" b="1" dirty="0"/>
              <a:t>desarrollo de estrategias y hojas de ruta para la generación y mantenimiento de empleos y de un tejido empresarial más sostenible y resiliente.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Actuaciones integrales en la </a:t>
            </a:r>
            <a:r>
              <a:rPr lang="es-ES" sz="1100" b="1" dirty="0"/>
              <a:t>generación de empresas de Economía Social </a:t>
            </a:r>
            <a:r>
              <a:rPr lang="es-ES" sz="1100" dirty="0"/>
              <a:t>especialmente en zonas suburbanas y rurales.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Desarrollo de </a:t>
            </a:r>
            <a:r>
              <a:rPr lang="es-ES" sz="1100" b="1" dirty="0"/>
              <a:t>herramientas informáticas que permitan la detección temprana de empresas en situaciones de dificultad o sin relevo generacional actual o previsible</a:t>
            </a:r>
            <a:r>
              <a:rPr lang="es-ES" sz="1100" dirty="0"/>
              <a:t>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Mecanismos y </a:t>
            </a:r>
            <a:r>
              <a:rPr lang="es-ES" sz="1100" b="1" dirty="0"/>
              <a:t>sistemas para la gestión económico-financiero de la empresa </a:t>
            </a:r>
            <a:r>
              <a:rPr lang="es-ES" sz="1100" dirty="0"/>
              <a:t>a corto y medio plazo.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Creación y desarrollo de </a:t>
            </a:r>
            <a:r>
              <a:rPr lang="es-ES" sz="1100" b="1" dirty="0"/>
              <a:t>procesos innovadores focalizados en la atención a colectivos vulnerables</a:t>
            </a:r>
            <a:r>
              <a:rPr lang="es-ES" sz="1100" dirty="0"/>
              <a:t>.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Nuevos sistemas de </a:t>
            </a:r>
            <a:r>
              <a:rPr lang="es-ES" sz="1100" b="1" dirty="0"/>
              <a:t>apoyo y acompañamiento a las empresas</a:t>
            </a:r>
            <a:r>
              <a:rPr lang="es-ES" sz="1100" dirty="0"/>
              <a:t> para la implementación y consolidación de la nueva realidad empresarial.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Promoción y creación de redes y centros de referencia en investigación, formación, innovación, incubación y aceleración, especializados en transformación empresarial en Economía Social</a:t>
            </a:r>
            <a:r>
              <a:rPr lang="es-ES" sz="1100" dirty="0"/>
              <a:t>.</a:t>
            </a:r>
          </a:p>
          <a:p>
            <a:endParaRPr lang="es-ES" sz="1100" b="1" dirty="0"/>
          </a:p>
          <a:p>
            <a:r>
              <a:rPr lang="es-ES" sz="1100" b="1" dirty="0"/>
              <a:t>INICIATIVA_ES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Creación de </a:t>
            </a:r>
            <a:r>
              <a:rPr lang="es-ES" sz="1100" b="1" dirty="0"/>
              <a:t>entornos colaborativos </a:t>
            </a:r>
            <a:r>
              <a:rPr lang="es-ES" sz="1100" dirty="0"/>
              <a:t>para el </a:t>
            </a:r>
            <a:r>
              <a:rPr lang="es-ES" sz="1100" b="1" dirty="0"/>
              <a:t>desarrollo tecnológico, social e innovador, que fomenten el emprendimiento juvenil o el relevo generacional.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Diseño de </a:t>
            </a:r>
            <a:r>
              <a:rPr lang="es-ES" sz="1100" b="1" dirty="0"/>
              <a:t>planes integrales para la puesta en marcha de iniciativas estratégicas basadas en la innovación tecnológica, social y medioambiental en el ecosistema de la Economía Social</a:t>
            </a:r>
            <a:r>
              <a:rPr lang="es-ES" sz="1100" dirty="0"/>
              <a:t>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Desarrollo de </a:t>
            </a:r>
            <a:r>
              <a:rPr lang="es-ES" sz="1100" b="1" dirty="0"/>
              <a:t>modelos de capacitación e impulso del emprendimiento juvenil</a:t>
            </a:r>
            <a:r>
              <a:rPr lang="es-ES" sz="1100" dirty="0"/>
              <a:t>, especialmente femenino, en zonas rurales o en riesgo de despoblación.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Actuaciones para la </a:t>
            </a:r>
            <a:r>
              <a:rPr lang="es-ES" sz="1100" b="1" dirty="0"/>
              <a:t>consolidación técnica y organizativa de las entidades de la Economía Social</a:t>
            </a:r>
            <a:r>
              <a:rPr lang="es-ES" sz="1100" dirty="0"/>
              <a:t>, con efecto positivo en el relevo generacional y el fomento del emprendimiento juvenil</a:t>
            </a:r>
          </a:p>
          <a:p>
            <a:pPr marL="343449" indent="-343449">
              <a:buFont typeface="+mj-lt"/>
              <a:buAutoNum type="arabicPeriod"/>
            </a:pPr>
            <a:endParaRPr lang="es-ES" sz="1100" dirty="0"/>
          </a:p>
          <a:p>
            <a:r>
              <a:rPr lang="es-ES" sz="1100" b="1" dirty="0"/>
              <a:t>IMPULSA-TEC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Desarrollo de </a:t>
            </a:r>
            <a:r>
              <a:rPr lang="es-ES" sz="1100" b="1" dirty="0"/>
              <a:t>metodologías</a:t>
            </a:r>
            <a:r>
              <a:rPr lang="es-ES" sz="1100" dirty="0"/>
              <a:t> para implantar </a:t>
            </a:r>
            <a:r>
              <a:rPr lang="es-ES" sz="1100" b="1" dirty="0"/>
              <a:t>procesos de modernización tecnológica</a:t>
            </a:r>
            <a:r>
              <a:rPr lang="es-ES" sz="1100" dirty="0"/>
              <a:t>, adaptados a las características y necesidades de las entidades de la Economía Social.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Definición y concreción de </a:t>
            </a:r>
            <a:r>
              <a:rPr lang="es-ES" sz="1100" b="1" dirty="0"/>
              <a:t>soluciones tecnológicas </a:t>
            </a:r>
            <a:r>
              <a:rPr lang="es-ES" sz="1100" dirty="0"/>
              <a:t>adaptadas a las necesidades de las entidades de la Economía Social.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Implantación de las </a:t>
            </a:r>
            <a:r>
              <a:rPr lang="es-ES" sz="1100" b="1" dirty="0"/>
              <a:t>soluciones tecnológicas y supervisión del proceso</a:t>
            </a:r>
            <a:r>
              <a:rPr lang="es-ES" sz="1100" dirty="0"/>
              <a:t>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Diseño, desarrollo y puesta en marcha de </a:t>
            </a:r>
            <a:r>
              <a:rPr lang="es-ES" sz="1100" b="1" dirty="0"/>
              <a:t>plataformas cooperativas digitales</a:t>
            </a:r>
            <a:r>
              <a:rPr lang="es-ES" sz="1100" dirty="0"/>
              <a:t>, cuya propiedad, organización, dirección y control mediante la gestión algorítmica del servicio o de las condiciones de trabajo corresponda a las personas socias, en todas sus modalidades.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Creación</a:t>
            </a:r>
            <a:r>
              <a:rPr lang="es-ES" sz="1100" dirty="0"/>
              <a:t> y generación de </a:t>
            </a:r>
            <a:r>
              <a:rPr lang="es-ES" sz="1100" b="1" dirty="0"/>
              <a:t>entornos</a:t>
            </a:r>
            <a:r>
              <a:rPr lang="es-ES" sz="1100" dirty="0"/>
              <a:t> favorables para el </a:t>
            </a:r>
            <a:r>
              <a:rPr lang="es-ES" sz="1100" b="1" dirty="0"/>
              <a:t>intercambio de soluciones tecnológicas </a:t>
            </a:r>
            <a:r>
              <a:rPr lang="es-ES" sz="1100" dirty="0"/>
              <a:t>transformadoras, con el fin de mejorar el bienestar de la ciudadanía, especialmente en las zonas rurales.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Promoción y creación de redes y centros de referencia en investigación, formación, innovación, incubación, promoción y aceleración </a:t>
            </a:r>
            <a:r>
              <a:rPr lang="es-ES" sz="1100" dirty="0"/>
              <a:t>especializados en Economía Social Digital. </a:t>
            </a:r>
          </a:p>
          <a:p>
            <a:endParaRPr lang="es-ES" sz="1100" b="1" dirty="0"/>
          </a:p>
          <a:p>
            <a:r>
              <a:rPr lang="es-ES" sz="1100" b="1" dirty="0"/>
              <a:t>ALIANZAS_ES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Creación de </a:t>
            </a:r>
            <a:r>
              <a:rPr lang="es-ES" sz="1100" b="1" dirty="0"/>
              <a:t>partenariados público-privados entre entidades de la Economía Social</a:t>
            </a:r>
            <a:r>
              <a:rPr lang="es-ES" sz="1100" dirty="0"/>
              <a:t>, organizaciones representativas de la Economía Social y Administraciones Públicas para fomentar la Economía Social en los territorios.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Desarrollo de </a:t>
            </a:r>
            <a:r>
              <a:rPr lang="es-ES" sz="1100" b="1" dirty="0"/>
              <a:t>metodologías y soluciones que apoyen la generación de nuevas cadenas de valor, la comercialización, la internacionalización </a:t>
            </a:r>
            <a:r>
              <a:rPr lang="es-ES" sz="1100" dirty="0"/>
              <a:t>u otras formas de apoyo entre entidades de la Economía Social.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Promoción e </a:t>
            </a:r>
            <a:r>
              <a:rPr lang="es-ES" sz="1100" b="1" dirty="0"/>
              <a:t>implantación de estrategias basadas en la transferencia del conocimiento </a:t>
            </a:r>
            <a:r>
              <a:rPr lang="es-ES" sz="1100" dirty="0"/>
              <a:t>entre el tejido empresarial de la Economía Social y centros de investigación de reconocido prestigio.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Promoción y creación de redes y centros de referencia en investigación, formación, innovación, incubación, promoción y aceleración </a:t>
            </a:r>
            <a:r>
              <a:rPr lang="es-ES" sz="1100" dirty="0"/>
              <a:t>especializados en Economía Social.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Desarrollo de </a:t>
            </a:r>
            <a:r>
              <a:rPr lang="es-ES" sz="1100" b="1" dirty="0"/>
              <a:t>herramientas</a:t>
            </a:r>
            <a:r>
              <a:rPr lang="es-ES" sz="1100" dirty="0"/>
              <a:t>, recursos y apoyo necesario para el impulso de las fórmulas de la Economía Social en los territorios, destinados a prescriptores y profesionales del ámbito del emprendimiento colectivo.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Capacitación a Agentes de Desarrollo Local y personal de la Administración en emprendimiento </a:t>
            </a:r>
            <a:r>
              <a:rPr lang="es-ES" sz="1100" dirty="0"/>
              <a:t>colectivo bajo esquemas de la Economía Social, generación de bancos de buenas prácticas y fomento de la cooperación profesional. . </a:t>
            </a:r>
          </a:p>
          <a:p>
            <a:pPr marL="343449" indent="-343449">
              <a:buFont typeface="+mj-lt"/>
              <a:buAutoNum type="arabicPeriod"/>
            </a:pPr>
            <a:endParaRPr lang="es-ES" sz="1100" dirty="0"/>
          </a:p>
          <a:p>
            <a:r>
              <a:rPr lang="es-ES" sz="1100" b="1" dirty="0"/>
              <a:t>SOSTENIBLES_ES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Elaboración de </a:t>
            </a:r>
            <a:r>
              <a:rPr lang="es-ES" sz="1100" b="1" dirty="0"/>
              <a:t>diagnósticos y balances sobre la situación medioambiental, social y de género de entidades de la Economía Social</a:t>
            </a:r>
            <a:r>
              <a:rPr lang="es-ES" sz="1100" dirty="0"/>
              <a:t>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Desarrollo de metodologías y soluciones para la mejora de las condiciones medioambientales, sociales y de género</a:t>
            </a:r>
            <a:r>
              <a:rPr lang="es-ES" sz="1100" dirty="0"/>
              <a:t>.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Implantación y supervisión práctica de </a:t>
            </a:r>
            <a:r>
              <a:rPr lang="es-ES" sz="1100" b="1" dirty="0"/>
              <a:t>mejoras técnicas y sostenibles dirigidas a colectivos vulnerables</a:t>
            </a:r>
            <a:r>
              <a:rPr lang="es-ES" sz="1100" dirty="0"/>
              <a:t>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Servicios de soporte y apoyo para </a:t>
            </a:r>
            <a:r>
              <a:rPr lang="es-ES" sz="1100" b="1" dirty="0"/>
              <a:t>la creación y consolidación de modelos transformadores adaptados a las necesidades de atención continuada de colectivos en situación de vulnerabilidad</a:t>
            </a:r>
            <a:r>
              <a:rPr lang="es-ES" sz="1100" dirty="0"/>
              <a:t>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b="1" dirty="0"/>
              <a:t>Acciones de </a:t>
            </a:r>
            <a:r>
              <a:rPr lang="es-ES" sz="1100" b="1" dirty="0" err="1"/>
              <a:t>visibilización</a:t>
            </a:r>
            <a:r>
              <a:rPr lang="es-ES" sz="1100" b="1" dirty="0"/>
              <a:t> de empresas de inserción, centros especiales de empleo </a:t>
            </a:r>
            <a:r>
              <a:rPr lang="es-ES" sz="1100" dirty="0"/>
              <a:t>de iniciativa social y cooperativas de iniciativa social dirigidas a las Administraciones Públicas y al tejido empresarial. </a:t>
            </a:r>
          </a:p>
          <a:p>
            <a:pPr marL="343449" indent="-343449">
              <a:buFont typeface="+mj-lt"/>
              <a:buAutoNum type="arabicPeriod"/>
            </a:pPr>
            <a:r>
              <a:rPr lang="es-ES" sz="1100" dirty="0"/>
              <a:t>Fomento de los </a:t>
            </a:r>
            <a:r>
              <a:rPr lang="es-ES" sz="1100" b="1" dirty="0"/>
              <a:t>contratos reservados a empresas de inserción y centros especiales de empleo de iniciativa social.</a:t>
            </a:r>
            <a:endParaRPr lang="es-ES" sz="1100" dirty="0"/>
          </a:p>
          <a:p>
            <a:endParaRPr lang="es-ES" sz="1100" b="1" dirty="0"/>
          </a:p>
          <a:p>
            <a:endParaRPr lang="es-ES" sz="1100" b="1" dirty="0"/>
          </a:p>
          <a:p>
            <a:endParaRPr lang="es-ES" sz="1100" dirty="0"/>
          </a:p>
          <a:p>
            <a:endParaRPr lang="es-ES" sz="1100" b="1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29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896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9712A-971D-3046-8FD8-F27A69799EC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59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9A1C58-818D-4741-AB7E-0C41472214CC}"/>
              </a:ext>
            </a:extLst>
          </p:cNvPr>
          <p:cNvSpPr txBox="1"/>
          <p:nvPr userDrawn="1"/>
        </p:nvSpPr>
        <p:spPr>
          <a:xfrm>
            <a:off x="3380221" y="-116247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97597D2D-F508-9947-87F3-280B019A304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3807" y="2061978"/>
            <a:ext cx="2176127" cy="2369839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853" b="1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CLIC PARA EDITAR EL TÍTULO DE LA PRESENTACIÓN</a:t>
            </a:r>
          </a:p>
        </p:txBody>
      </p:sp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3933F629-A137-8A48-BE9C-0E9B757D20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26047" y="2714296"/>
            <a:ext cx="1926955" cy="1717520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112" b="0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CLIC PARA EDITAR LA DESCRIPCIÓN O UN DESTACADO DE LA PRESENTACIÓN</a:t>
            </a:r>
          </a:p>
          <a:p>
            <a:r>
              <a:rPr lang="ca-ES" dirty="0" err="1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Junio</a:t>
            </a:r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27EB1-5764-2542-A1D2-1581209A5858}"/>
              </a:ext>
            </a:extLst>
          </p:cNvPr>
          <p:cNvSpPr txBox="1"/>
          <p:nvPr userDrawn="1"/>
        </p:nvSpPr>
        <p:spPr>
          <a:xfrm>
            <a:off x="7419837" y="1752203"/>
            <a:ext cx="1322451" cy="61955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a-ES" sz="1112" i="1" dirty="0">
                <a:solidFill>
                  <a:schemeClr val="bg1"/>
                </a:solidFill>
              </a:rPr>
              <a:t>PEOPLE</a:t>
            </a:r>
          </a:p>
          <a:p>
            <a:pPr algn="r"/>
            <a:r>
              <a:rPr lang="ca-ES" sz="1112" i="1" dirty="0">
                <a:solidFill>
                  <a:schemeClr val="bg1"/>
                </a:solidFill>
              </a:rPr>
              <a:t>INNOVATION &amp;</a:t>
            </a:r>
          </a:p>
          <a:p>
            <a:pPr algn="r"/>
            <a:r>
              <a:rPr lang="ca-ES" sz="1112" i="1" dirty="0">
                <a:solidFill>
                  <a:schemeClr val="bg1"/>
                </a:solidFill>
              </a:rPr>
              <a:t>SOSTENIBILITY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815C3D-3433-4A9B-8B65-B3060BD5A848}"/>
              </a:ext>
            </a:extLst>
          </p:cNvPr>
          <p:cNvSpPr/>
          <p:nvPr userDrawn="1"/>
        </p:nvSpPr>
        <p:spPr>
          <a:xfrm>
            <a:off x="0" y="0"/>
            <a:ext cx="9905998" cy="6527348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s-E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440DA1E9-8EC0-42A8-B112-CCBC97CF9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07" y="5058695"/>
            <a:ext cx="1943100" cy="11811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6AEA065-EDD6-6941-B263-74534F189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152"/>
          <a:stretch/>
        </p:blipFill>
        <p:spPr>
          <a:xfrm>
            <a:off x="-2" y="0"/>
            <a:ext cx="9906000" cy="684529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6AEA065-EDD6-6941-B263-74534F189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113" b="60477"/>
          <a:stretch/>
        </p:blipFill>
        <p:spPr>
          <a:xfrm>
            <a:off x="1" y="183620"/>
            <a:ext cx="415636" cy="2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311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, imagen y destacado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FC88-0B7A-0C42-8299-74B5B8854244}"/>
              </a:ext>
            </a:extLst>
          </p:cNvPr>
          <p:cNvSpPr txBox="1"/>
          <p:nvPr userDrawn="1"/>
        </p:nvSpPr>
        <p:spPr>
          <a:xfrm>
            <a:off x="176499" y="-1911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51642" y="2574339"/>
            <a:ext cx="847195" cy="10368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594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59586-6285-024B-AC38-CD992FC8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5018329D-14A1-4A43-B35C-E11E424278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1" y="1378021"/>
            <a:ext cx="8807068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marR="0" indent="0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 CLIC PARA EDITAR EL TÍTULO DE LA DIAPOSITIVA</a:t>
            </a:r>
            <a:endParaRPr lang="es-ES" sz="148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441EE-C3FE-AC4E-A839-C10C1A1B8DDC}"/>
              </a:ext>
            </a:extLst>
          </p:cNvPr>
          <p:cNvSpPr txBox="1"/>
          <p:nvPr userDrawn="1"/>
        </p:nvSpPr>
        <p:spPr>
          <a:xfrm>
            <a:off x="1051644" y="2337884"/>
            <a:ext cx="2362053" cy="205327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86240D-39DB-734A-BF7C-7BD6F86B1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704" y="3222200"/>
            <a:ext cx="4169843" cy="319011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EC362A-4D44-6948-BC30-EE6F580D7BB5}"/>
              </a:ext>
            </a:extLst>
          </p:cNvPr>
          <p:cNvCxnSpPr>
            <a:cxnSpLocks/>
          </p:cNvCxnSpPr>
          <p:nvPr userDrawn="1"/>
        </p:nvCxnSpPr>
        <p:spPr>
          <a:xfrm>
            <a:off x="597703" y="1954833"/>
            <a:ext cx="2511214" cy="0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6015C048-1CEF-C141-B715-16580F3F90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703" y="2050147"/>
            <a:ext cx="251121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 PARA EDITAR UN DESTACADO BREVE DE 3 LÍNEAS</a:t>
            </a:r>
            <a:endParaRPr lang="ca-E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CAE0C2-8004-C749-9302-A71064AA825F}"/>
              </a:ext>
            </a:extLst>
          </p:cNvPr>
          <p:cNvCxnSpPr>
            <a:cxnSpLocks/>
          </p:cNvCxnSpPr>
          <p:nvPr userDrawn="1"/>
        </p:nvCxnSpPr>
        <p:spPr>
          <a:xfrm>
            <a:off x="597703" y="3032292"/>
            <a:ext cx="2511214" cy="0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BE3DD7B-5E26-7445-9711-FAFA66F7C7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39059" y="2134800"/>
            <a:ext cx="4169238" cy="4277518"/>
          </a:xfrm>
          <a:prstGeom prst="rect">
            <a:avLst/>
          </a:prstGeom>
        </p:spPr>
        <p:txBody>
          <a:bodyPr/>
          <a:lstStyle>
            <a:lvl1pPr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Imagen</a:t>
            </a:r>
            <a:endParaRPr lang="ca-ES" dirty="0"/>
          </a:p>
        </p:txBody>
      </p:sp>
      <p:sp>
        <p:nvSpPr>
          <p:cNvPr id="15" name="Marcador de número de diapositiva 3">
            <a:extLst>
              <a:ext uri="{FF2B5EF4-FFF2-40B4-BE49-F238E27FC236}">
                <a16:creationId xmlns:a16="http://schemas.microsoft.com/office/drawing/2014/main" id="{74C6C53B-8196-5C49-B886-3E7B1BEB2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2038" y="6547951"/>
            <a:ext cx="2310664" cy="17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5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1795DAEC-DB06-95D1-81A1-27FC3316A3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97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FC88-0B7A-0C42-8299-74B5B8854244}"/>
              </a:ext>
            </a:extLst>
          </p:cNvPr>
          <p:cNvSpPr txBox="1"/>
          <p:nvPr userDrawn="1"/>
        </p:nvSpPr>
        <p:spPr>
          <a:xfrm>
            <a:off x="176499" y="-1911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51642" y="2574339"/>
            <a:ext cx="847195" cy="10368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594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59586-6285-024B-AC38-CD992FC8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5018329D-14A1-4A43-B35C-E11E424278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1" y="1378021"/>
            <a:ext cx="8807068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marR="0" indent="0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 CLIC PARA EDITAR EL TÍTULO DE LA DIAPOSITIVA</a:t>
            </a:r>
            <a:endParaRPr lang="es-ES" sz="1482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441EE-C3FE-AC4E-A839-C10C1A1B8DDC}"/>
              </a:ext>
            </a:extLst>
          </p:cNvPr>
          <p:cNvSpPr txBox="1"/>
          <p:nvPr userDrawn="1"/>
        </p:nvSpPr>
        <p:spPr>
          <a:xfrm>
            <a:off x="1051644" y="2337884"/>
            <a:ext cx="2362053" cy="205327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86240D-39DB-734A-BF7C-7BD6F86B1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704" y="2128552"/>
            <a:ext cx="4169843" cy="4283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BE3DD7B-5E26-7445-9711-FAFA66F7C7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39059" y="2134800"/>
            <a:ext cx="4169238" cy="4277518"/>
          </a:xfrm>
          <a:prstGeom prst="rect">
            <a:avLst/>
          </a:prstGeom>
        </p:spPr>
        <p:txBody>
          <a:bodyPr/>
          <a:lstStyle>
            <a:lvl1pPr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Imagen</a:t>
            </a:r>
            <a:endParaRPr lang="ca-ES" dirty="0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63B90253-15DE-AF41-B10B-040FDA472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2038" y="6547951"/>
            <a:ext cx="2310664" cy="17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5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F70A6ABA-C37C-4E9E-EF17-BA58DD0741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3708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Logo - LKS Corpo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0A7661-B350-744B-8A42-F426F0BD6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32"/>
            <a:ext cx="9906000" cy="68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065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Direcciones - LKS Corpo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22441A-851B-4A0F-A83D-AA3DC8B26DB9}"/>
              </a:ext>
            </a:extLst>
          </p:cNvPr>
          <p:cNvSpPr/>
          <p:nvPr userDrawn="1"/>
        </p:nvSpPr>
        <p:spPr>
          <a:xfrm>
            <a:off x="-14183" y="0"/>
            <a:ext cx="990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E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2B80FB5-051B-E24B-AAD4-AC5DACBE28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582" y="41961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baseline="0" smtClean="0">
                <a:effectLst/>
                <a:latin typeface="Adobe Myungjo Std M" panose="02020600000000000000" pitchFamily="18" charset="-128"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SEDE SOCIAL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POLO DE INNOVACIÓN GARAIA-GOIRU, 7</a:t>
            </a:r>
          </a:p>
          <a:p>
            <a:r>
              <a:rPr lang="ca-ES">
                <a:effectLst/>
                <a:latin typeface="Futura" panose="020B0500000000000000" pitchFamily="34" charset="0"/>
              </a:rPr>
              <a:t>20500 ARRASATE-MONDRAGÓN</a:t>
            </a:r>
            <a:endParaRPr lang="ca-ES" dirty="0">
              <a:effectLst/>
              <a:latin typeface="Futura" panose="020B0500000000000000" pitchFamily="34" charset="0"/>
            </a:endParaRPr>
          </a:p>
          <a:p>
            <a:r>
              <a:rPr lang="ca-ES" dirty="0">
                <a:effectLst/>
                <a:latin typeface="Futura" panose="020B0500000000000000" pitchFamily="34" charset="0"/>
              </a:rPr>
              <a:t>TEL. +34 902 540 990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52FECE-2701-EF43-994C-1EFF34F03CF4}"/>
              </a:ext>
            </a:extLst>
          </p:cNvPr>
          <p:cNvCxnSpPr>
            <a:cxnSpLocks/>
          </p:cNvCxnSpPr>
          <p:nvPr userDrawn="1"/>
        </p:nvCxnSpPr>
        <p:spPr>
          <a:xfrm>
            <a:off x="2469995" y="41961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5EBA9B3-338A-214E-8E47-78321EAC33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2951" y="41961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smtClean="0">
                <a:effectLst/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DONOSTIA-SAN SEBASTIÁN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PARQUE EMPRESARIAL ZUATZU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EDIFICIO URUMEA-PLANTA1- LOCAL 1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ZUBIBERRI BIDEA, 31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20018 DONOSTIA-SAN SEBASTIÁN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TEL. +34 902 540 990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3D834A-458E-AE40-BB8D-4486593E364D}"/>
              </a:ext>
            </a:extLst>
          </p:cNvPr>
          <p:cNvCxnSpPr>
            <a:cxnSpLocks/>
          </p:cNvCxnSpPr>
          <p:nvPr userDrawn="1"/>
        </p:nvCxnSpPr>
        <p:spPr>
          <a:xfrm>
            <a:off x="858036" y="41961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E0F842-EE6B-F649-88CD-CD22132984FA}"/>
              </a:ext>
            </a:extLst>
          </p:cNvPr>
          <p:cNvCxnSpPr>
            <a:cxnSpLocks/>
          </p:cNvCxnSpPr>
          <p:nvPr userDrawn="1"/>
        </p:nvCxnSpPr>
        <p:spPr>
          <a:xfrm>
            <a:off x="4072519" y="41961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F283232-02E6-0344-BF4C-1C0AB516A6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5475" y="41961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smtClean="0">
                <a:effectLst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BILBAO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PARQUE TECNOLÓGICO DE ZAMUDIO</a:t>
            </a:r>
          </a:p>
          <a:p>
            <a:r>
              <a:rPr lang="ca-ES" dirty="0" err="1">
                <a:effectLst/>
                <a:latin typeface="Futura" panose="020B0500000000000000" pitchFamily="34" charset="0"/>
              </a:rPr>
              <a:t>Edificio</a:t>
            </a:r>
            <a:r>
              <a:rPr lang="ca-ES" dirty="0">
                <a:effectLst/>
                <a:latin typeface="Futura" panose="020B0500000000000000" pitchFamily="34" charset="0"/>
              </a:rPr>
              <a:t> 207-A, Bajo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48170 </a:t>
            </a:r>
            <a:r>
              <a:rPr lang="ca-ES" dirty="0" err="1">
                <a:effectLst/>
                <a:latin typeface="Futura" panose="020B0500000000000000" pitchFamily="34" charset="0"/>
              </a:rPr>
              <a:t>Zamudio</a:t>
            </a:r>
            <a:endParaRPr lang="ca-ES" dirty="0">
              <a:effectLst/>
              <a:latin typeface="Futura" panose="020B0500000000000000" pitchFamily="34" charset="0"/>
            </a:endParaRPr>
          </a:p>
          <a:p>
            <a:r>
              <a:rPr lang="ca-ES" dirty="0">
                <a:effectLst/>
                <a:latin typeface="Futura" panose="020B0500000000000000" pitchFamily="34" charset="0"/>
              </a:rPr>
              <a:t>Tel. +34 902 540 990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753990-F68A-8D41-90D0-640261826CFE}"/>
              </a:ext>
            </a:extLst>
          </p:cNvPr>
          <p:cNvCxnSpPr>
            <a:cxnSpLocks/>
          </p:cNvCxnSpPr>
          <p:nvPr userDrawn="1"/>
        </p:nvCxnSpPr>
        <p:spPr>
          <a:xfrm>
            <a:off x="5685251" y="41961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EE5C9AF-56C0-4A4A-972C-D5D96AB26E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8207" y="41961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smtClean="0">
                <a:effectLst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VITORIA-GASTEIZ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PEDRO ASÚA, 75-77 01008 VITORIA-GASTEIZ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TEL. +34 945 287 800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3FAB6D-984A-394C-AFB0-A83ADA881AFD}"/>
              </a:ext>
            </a:extLst>
          </p:cNvPr>
          <p:cNvCxnSpPr>
            <a:cxnSpLocks/>
          </p:cNvCxnSpPr>
          <p:nvPr userDrawn="1"/>
        </p:nvCxnSpPr>
        <p:spPr>
          <a:xfrm>
            <a:off x="7287777" y="41961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D10F6DB-9CC2-334E-944C-C8058BA052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0733" y="41961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smtClean="0">
                <a:effectLst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CANTABRIA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PARQUE EMPR. TIRSO GONZÁLEZ - F2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PORTAL 22- 1ª PLANTA-OF. 1-2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39610 EL ASTILLERO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TEL. +34 942 544 938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6CC693-9CF4-7941-A895-5859A56AD202}"/>
              </a:ext>
            </a:extLst>
          </p:cNvPr>
          <p:cNvCxnSpPr>
            <a:cxnSpLocks/>
          </p:cNvCxnSpPr>
          <p:nvPr userDrawn="1"/>
        </p:nvCxnSpPr>
        <p:spPr>
          <a:xfrm>
            <a:off x="7287777" y="539538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AD56373-F534-E34E-ACC2-0A340BE540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0733" y="5395380"/>
            <a:ext cx="1494474" cy="88431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defRPr lang="ca-ES" sz="556" smtClean="0">
                <a:effectLst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INFO@LKSNEXT.COM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WWW.LKSNEXT.COM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5B64DC2-85FC-6D4C-9357-F7CFFA8094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582" y="53828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smtClean="0">
                <a:effectLst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MADRID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PERÚ, 6 EDIFICIO A BAJO 3º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28290 LAS ROZAS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+34 900 970 038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7EF9BF-129D-8A4C-949E-BE33B2CF38EA}"/>
              </a:ext>
            </a:extLst>
          </p:cNvPr>
          <p:cNvCxnSpPr>
            <a:cxnSpLocks/>
          </p:cNvCxnSpPr>
          <p:nvPr userDrawn="1"/>
        </p:nvCxnSpPr>
        <p:spPr>
          <a:xfrm>
            <a:off x="2469995" y="53828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4E8E8F7-8B2E-CF41-8E0B-E4A2D3C042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2951" y="5382890"/>
            <a:ext cx="149447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ca-ES" sz="556" smtClean="0">
                <a:effectLst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effectLst/>
                <a:latin typeface="Futura" panose="020B0500000000000000" pitchFamily="34" charset="0"/>
              </a:rPr>
              <a:t>AQUITAINE – FRANCE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TECHNOPOLE IZARBEL IMMEUBLE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CRÉ@TICITÉ. BATÎMEN A</a:t>
            </a:r>
            <a:br>
              <a:rPr lang="ca-ES" dirty="0">
                <a:effectLst/>
                <a:latin typeface="Futura" panose="020B0500000000000000" pitchFamily="34" charset="0"/>
              </a:rPr>
            </a:br>
            <a:r>
              <a:rPr lang="ca-ES" dirty="0">
                <a:effectLst/>
                <a:latin typeface="Futura" panose="020B0500000000000000" pitchFamily="34" charset="0"/>
              </a:rPr>
              <a:t>64210 BIDART</a:t>
            </a:r>
          </a:p>
          <a:p>
            <a:r>
              <a:rPr lang="ca-ES" dirty="0">
                <a:effectLst/>
                <a:latin typeface="Futura" panose="020B0500000000000000" pitchFamily="34" charset="0"/>
              </a:rPr>
              <a:t>TEL. +33 5 59 58 00 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C73232-36B8-8040-BC16-4D14120EEFB1}"/>
              </a:ext>
            </a:extLst>
          </p:cNvPr>
          <p:cNvCxnSpPr>
            <a:cxnSpLocks/>
          </p:cNvCxnSpPr>
          <p:nvPr userDrawn="1"/>
        </p:nvCxnSpPr>
        <p:spPr>
          <a:xfrm>
            <a:off x="858036" y="5382890"/>
            <a:ext cx="0" cy="999018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cerca, edificio, oscuro, iluminado&#10;&#10;Descripción generada automáticamente">
            <a:extLst>
              <a:ext uri="{FF2B5EF4-FFF2-40B4-BE49-F238E27FC236}">
                <a16:creationId xmlns:a16="http://schemas.microsoft.com/office/drawing/2014/main" id="{11490740-BF27-460E-9420-C697EE481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7569" y="3048000"/>
            <a:ext cx="4594248" cy="3810000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38A3E6D-CC50-43BF-A1B8-8E30F59EE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6008" y="2533398"/>
            <a:ext cx="2133984" cy="11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27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revisiones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0CCB120-7E74-B04B-9ED5-C6FE6F04DCE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3993451"/>
              </p:ext>
            </p:extLst>
          </p:nvPr>
        </p:nvGraphicFramePr>
        <p:xfrm>
          <a:off x="2185998" y="2168352"/>
          <a:ext cx="5534004" cy="28262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668">
                  <a:extLst>
                    <a:ext uri="{9D8B030D-6E8A-4147-A177-3AD203B41FA5}">
                      <a16:colId xmlns:a16="http://schemas.microsoft.com/office/drawing/2014/main" val="4129759857"/>
                    </a:ext>
                  </a:extLst>
                </a:gridCol>
                <a:gridCol w="1844668">
                  <a:extLst>
                    <a:ext uri="{9D8B030D-6E8A-4147-A177-3AD203B41FA5}">
                      <a16:colId xmlns:a16="http://schemas.microsoft.com/office/drawing/2014/main" val="2310003474"/>
                    </a:ext>
                  </a:extLst>
                </a:gridCol>
                <a:gridCol w="1844668">
                  <a:extLst>
                    <a:ext uri="{9D8B030D-6E8A-4147-A177-3AD203B41FA5}">
                      <a16:colId xmlns:a16="http://schemas.microsoft.com/office/drawing/2014/main" val="1618657369"/>
                    </a:ext>
                  </a:extLst>
                </a:gridCol>
              </a:tblGrid>
              <a:tr h="441599">
                <a:tc>
                  <a:txBody>
                    <a:bodyPr/>
                    <a:lstStyle/>
                    <a:p>
                      <a:pPr marL="0" marR="0" lvl="0" indent="0" algn="l" defTabSz="483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REVISIÓN</a:t>
                      </a:r>
                    </a:p>
                  </a:txBody>
                  <a:tcPr marL="84719" marR="84719" marT="51840" marB="51840" anchor="ctr">
                    <a:solidFill>
                      <a:srgbClr val="D66D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FECHA</a:t>
                      </a:r>
                      <a:endParaRPr lang="ca-E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719" marR="84719" marT="51840" marB="51840" anchor="ctr">
                    <a:solidFill>
                      <a:srgbClr val="D66D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EDICIÓN</a:t>
                      </a:r>
                      <a:endParaRPr lang="ca-E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719" marR="84719" marT="51840" marB="51840" anchor="ctr">
                    <a:solidFill>
                      <a:srgbClr val="D66D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10243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extLst>
                  <a:ext uri="{0D108BD9-81ED-4DB2-BD59-A6C34878D82A}">
                    <a16:rowId xmlns:a16="http://schemas.microsoft.com/office/drawing/2014/main" val="232305206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extLst>
                  <a:ext uri="{0D108BD9-81ED-4DB2-BD59-A6C34878D82A}">
                    <a16:rowId xmlns:a16="http://schemas.microsoft.com/office/drawing/2014/main" val="3380431091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extLst>
                  <a:ext uri="{0D108BD9-81ED-4DB2-BD59-A6C34878D82A}">
                    <a16:rowId xmlns:a16="http://schemas.microsoft.com/office/drawing/2014/main" val="1290292073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extLst>
                  <a:ext uri="{0D108BD9-81ED-4DB2-BD59-A6C34878D82A}">
                    <a16:rowId xmlns:a16="http://schemas.microsoft.com/office/drawing/2014/main" val="578360691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tc>
                  <a:txBody>
                    <a:bodyPr/>
                    <a:lstStyle/>
                    <a:p>
                      <a:endParaRPr lang="ca-ES" sz="2400" dirty="0"/>
                    </a:p>
                  </a:txBody>
                  <a:tcPr marL="84719" marR="84719" marT="51840" marB="51840"/>
                </a:tc>
                <a:extLst>
                  <a:ext uri="{0D108BD9-81ED-4DB2-BD59-A6C34878D82A}">
                    <a16:rowId xmlns:a16="http://schemas.microsoft.com/office/drawing/2014/main" val="9664329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9A1C58-818D-4741-AB7E-0C41472214CC}"/>
              </a:ext>
            </a:extLst>
          </p:cNvPr>
          <p:cNvSpPr txBox="1"/>
          <p:nvPr userDrawn="1"/>
        </p:nvSpPr>
        <p:spPr>
          <a:xfrm>
            <a:off x="3380221" y="-116247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02B7C-4700-5343-911E-A34AD72EB74B}"/>
              </a:ext>
            </a:extLst>
          </p:cNvPr>
          <p:cNvSpPr txBox="1"/>
          <p:nvPr userDrawn="1"/>
        </p:nvSpPr>
        <p:spPr>
          <a:xfrm>
            <a:off x="8260147" y="9180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FA6F1-8A1E-1D43-8764-5EF51A2ECC97}"/>
              </a:ext>
            </a:extLst>
          </p:cNvPr>
          <p:cNvSpPr txBox="1"/>
          <p:nvPr userDrawn="1"/>
        </p:nvSpPr>
        <p:spPr>
          <a:xfrm>
            <a:off x="6239237" y="1369750"/>
            <a:ext cx="1950313" cy="144741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95D0FC-1BF8-D840-BC2A-69669D6CC64F}"/>
              </a:ext>
            </a:extLst>
          </p:cNvPr>
          <p:cNvSpPr txBox="1"/>
          <p:nvPr userDrawn="1"/>
        </p:nvSpPr>
        <p:spPr>
          <a:xfrm>
            <a:off x="1844413" y="1080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6CC66-9F37-3D47-878B-35BF5D1B3372}"/>
              </a:ext>
            </a:extLst>
          </p:cNvPr>
          <p:cNvSpPr txBox="1"/>
          <p:nvPr userDrawn="1"/>
        </p:nvSpPr>
        <p:spPr>
          <a:xfrm>
            <a:off x="156405" y="108465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B5BC6645-7EDF-5940-8D5D-06D5AFEEE3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0160" y="5123068"/>
            <a:ext cx="4169843" cy="36518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edtiar</a:t>
            </a:r>
            <a:r>
              <a:rPr lang="en-US" dirty="0"/>
              <a:t> el </a:t>
            </a:r>
            <a:r>
              <a:rPr lang="en-US" dirty="0" err="1"/>
              <a:t>código</a:t>
            </a:r>
            <a:endParaRPr lang="ca-ES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8837C6AB-74DA-0244-82DA-549AF3730E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0160" y="5661666"/>
            <a:ext cx="4169843" cy="36518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edtiar</a:t>
            </a:r>
            <a:r>
              <a:rPr lang="en-US" dirty="0"/>
              <a:t> la version de la </a:t>
            </a:r>
            <a:r>
              <a:rPr lang="en-US" dirty="0" err="1"/>
              <a:t>revisión</a:t>
            </a:r>
            <a:endParaRPr lang="ca-E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3BCEA5-37D6-B84A-92F4-E6CEEDF3F3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0160" y="1626373"/>
            <a:ext cx="4169843" cy="36518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la </a:t>
            </a:r>
            <a:r>
              <a:rPr lang="en-US" dirty="0" err="1"/>
              <a:t>fecha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45441DB-5502-6E4C-B9C7-6334000FDF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1217" y="2707384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F7380-BC1F-6941-AB14-0D1E5DDE8DFF}"/>
              </a:ext>
            </a:extLst>
          </p:cNvPr>
          <p:cNvSpPr txBox="1"/>
          <p:nvPr userDrawn="1"/>
        </p:nvSpPr>
        <p:spPr>
          <a:xfrm>
            <a:off x="3996765" y="-695266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9EFDE8F-5F72-6D47-8A85-826561A797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0002" y="2707384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00.00.00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FB8AFEC-E3FC-A545-933D-444C014BEE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4094" y="2707384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edición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52E5971-CD3D-F74F-9613-C3A58BC22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1217" y="3134302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0D2E742-E73F-0A44-9B77-21A963BFA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0002" y="3134302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00.00.00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10BA894E-A11C-A84E-904B-B5770FF5A4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4094" y="3134302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edición</a:t>
            </a:r>
            <a:endParaRPr lang="en-US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9E8415C-EDD3-BB4F-BF23-5AD4C430F5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91217" y="3585614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55E567D-A1B0-A748-A067-98BA06AC74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00002" y="3585614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00.00.00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D62FFF24-3B6E-164B-84B5-5E4ED8630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094" y="3585614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edición</a:t>
            </a:r>
            <a:endParaRPr lang="en-US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206CC11-E3FB-8848-BE6A-F741D3025F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1217" y="4012531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C0D3318-B52B-6A45-BC91-9D287D2D5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00002" y="4012531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00.00.00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1401C091-5198-2442-B748-7CE4DB0831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84094" y="4012531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edición</a:t>
            </a:r>
            <a:endParaRPr lang="en-US" dirty="0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AE680576-4F10-8249-B64A-9C9DB210F6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91217" y="4476042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EDA80283-4CF3-A146-AE7F-6A0D2C5456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00002" y="4476042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00.00.00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9B9358F-405B-774B-8D30-EFAEC60C35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84094" y="4476042"/>
            <a:ext cx="1730691" cy="26884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edición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408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Índice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9A1C58-818D-4741-AB7E-0C41472214CC}"/>
              </a:ext>
            </a:extLst>
          </p:cNvPr>
          <p:cNvSpPr txBox="1"/>
          <p:nvPr userDrawn="1"/>
        </p:nvSpPr>
        <p:spPr>
          <a:xfrm>
            <a:off x="3380221" y="-116247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C15AF-6E26-3249-A0AC-8D4633513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970544-44F9-DA4F-948A-ADAF61BCE08F}"/>
              </a:ext>
            </a:extLst>
          </p:cNvPr>
          <p:cNvSpPr txBox="1"/>
          <p:nvPr userDrawn="1"/>
        </p:nvSpPr>
        <p:spPr>
          <a:xfrm>
            <a:off x="8309353" y="320465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5AD81D-542E-DA4B-8AB6-4EA70DB2FE6E}"/>
              </a:ext>
            </a:extLst>
          </p:cNvPr>
          <p:cNvCxnSpPr/>
          <p:nvPr userDrawn="1"/>
        </p:nvCxnSpPr>
        <p:spPr>
          <a:xfrm>
            <a:off x="601931" y="2748584"/>
            <a:ext cx="9016725" cy="0"/>
          </a:xfrm>
          <a:prstGeom prst="line">
            <a:avLst/>
          </a:prstGeom>
          <a:ln w="3175">
            <a:solidFill>
              <a:srgbClr val="E5650D">
                <a:alpha val="2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8">
            <a:extLst>
              <a:ext uri="{FF2B5EF4-FFF2-40B4-BE49-F238E27FC236}">
                <a16:creationId xmlns:a16="http://schemas.microsoft.com/office/drawing/2014/main" id="{73C9A512-79A8-B844-A0D0-FBEED9C5FA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9762" y="2309089"/>
            <a:ext cx="468618" cy="3479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tabLst/>
              <a:defRPr sz="1482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765977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1214263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662549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2110834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_tradnl" dirty="0"/>
              <a:t>1</a:t>
            </a:r>
          </a:p>
          <a:p>
            <a:pPr lvl="0"/>
            <a:r>
              <a:rPr lang="es-ES_tradnl" dirty="0"/>
              <a:t>12</a:t>
            </a:r>
          </a:p>
          <a:p>
            <a:pPr lvl="0"/>
            <a:r>
              <a:rPr lang="es-ES_tradnl" dirty="0"/>
              <a:t>18</a:t>
            </a:r>
          </a:p>
          <a:p>
            <a:pPr lvl="0"/>
            <a:r>
              <a:rPr lang="es-ES_tradnl" dirty="0"/>
              <a:t>23</a:t>
            </a:r>
          </a:p>
          <a:p>
            <a:pPr lvl="0"/>
            <a:r>
              <a:rPr lang="es-ES_tradnl" dirty="0"/>
              <a:t>45</a:t>
            </a:r>
          </a:p>
          <a:p>
            <a:pPr lvl="0"/>
            <a:r>
              <a:rPr lang="es-ES_tradnl" dirty="0"/>
              <a:t>65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7FA448-18E5-0F4F-A2B3-5C50570D5B18}"/>
              </a:ext>
            </a:extLst>
          </p:cNvPr>
          <p:cNvCxnSpPr/>
          <p:nvPr userDrawn="1"/>
        </p:nvCxnSpPr>
        <p:spPr>
          <a:xfrm>
            <a:off x="601931" y="3207502"/>
            <a:ext cx="9016725" cy="0"/>
          </a:xfrm>
          <a:prstGeom prst="line">
            <a:avLst/>
          </a:prstGeom>
          <a:ln w="3175">
            <a:solidFill>
              <a:srgbClr val="E5650D">
                <a:alpha val="2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8E898D-37E9-AC45-A4D9-7021CD7CD0DA}"/>
              </a:ext>
            </a:extLst>
          </p:cNvPr>
          <p:cNvCxnSpPr/>
          <p:nvPr userDrawn="1"/>
        </p:nvCxnSpPr>
        <p:spPr>
          <a:xfrm>
            <a:off x="601931" y="3654639"/>
            <a:ext cx="9016725" cy="0"/>
          </a:xfrm>
          <a:prstGeom prst="line">
            <a:avLst/>
          </a:prstGeom>
          <a:ln w="3175">
            <a:solidFill>
              <a:srgbClr val="E5650D">
                <a:alpha val="2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BFB9AC-F2A5-3A4F-879F-428883E36D8E}"/>
              </a:ext>
            </a:extLst>
          </p:cNvPr>
          <p:cNvCxnSpPr/>
          <p:nvPr userDrawn="1"/>
        </p:nvCxnSpPr>
        <p:spPr>
          <a:xfrm>
            <a:off x="601931" y="4091609"/>
            <a:ext cx="9016725" cy="0"/>
          </a:xfrm>
          <a:prstGeom prst="line">
            <a:avLst/>
          </a:prstGeom>
          <a:ln w="3175">
            <a:solidFill>
              <a:srgbClr val="E5650D">
                <a:alpha val="2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50EF14-AB60-1D41-B4B5-31FACD6CACDA}"/>
              </a:ext>
            </a:extLst>
          </p:cNvPr>
          <p:cNvCxnSpPr/>
          <p:nvPr userDrawn="1"/>
        </p:nvCxnSpPr>
        <p:spPr>
          <a:xfrm>
            <a:off x="601931" y="4565035"/>
            <a:ext cx="9016725" cy="0"/>
          </a:xfrm>
          <a:prstGeom prst="line">
            <a:avLst/>
          </a:prstGeom>
          <a:ln w="3175">
            <a:solidFill>
              <a:srgbClr val="E5650D">
                <a:alpha val="2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302B7C-4700-5343-911E-A34AD72EB74B}"/>
              </a:ext>
            </a:extLst>
          </p:cNvPr>
          <p:cNvSpPr txBox="1"/>
          <p:nvPr userDrawn="1"/>
        </p:nvSpPr>
        <p:spPr>
          <a:xfrm>
            <a:off x="8260147" y="9180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5" name="Marcador de contenido 8">
            <a:extLst>
              <a:ext uri="{FF2B5EF4-FFF2-40B4-BE49-F238E27FC236}">
                <a16:creationId xmlns:a16="http://schemas.microsoft.com/office/drawing/2014/main" id="{80290A39-7475-7D40-9BC1-07F5C9652C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3" y="1378021"/>
            <a:ext cx="4832097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marR="0" indent="0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ÍNDICE</a:t>
            </a:r>
            <a:endParaRPr lang="es-ES" sz="1482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FA6F1-8A1E-1D43-8764-5EF51A2ECC97}"/>
              </a:ext>
            </a:extLst>
          </p:cNvPr>
          <p:cNvSpPr txBox="1"/>
          <p:nvPr userDrawn="1"/>
        </p:nvSpPr>
        <p:spPr>
          <a:xfrm>
            <a:off x="6239237" y="1369750"/>
            <a:ext cx="1950313" cy="144741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95D0FC-1BF8-D840-BC2A-69669D6CC64F}"/>
              </a:ext>
            </a:extLst>
          </p:cNvPr>
          <p:cNvSpPr txBox="1"/>
          <p:nvPr userDrawn="1"/>
        </p:nvSpPr>
        <p:spPr>
          <a:xfrm>
            <a:off x="1844413" y="1080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8" name="Marcador de contenido 8">
            <a:extLst>
              <a:ext uri="{FF2B5EF4-FFF2-40B4-BE49-F238E27FC236}">
                <a16:creationId xmlns:a16="http://schemas.microsoft.com/office/drawing/2014/main" id="{0A265256-B1A8-3F43-B353-1EFC3FAE78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750" y="2309089"/>
            <a:ext cx="7442366" cy="3479800"/>
          </a:xfrm>
          <a:prstGeom prst="rect">
            <a:avLst/>
          </a:prstGeom>
        </p:spPr>
        <p:txBody>
          <a:bodyPr>
            <a:normAutofit/>
          </a:bodyPr>
          <a:lstStyle>
            <a:lvl1pPr marL="317692" marR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 sz="1482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765977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1214263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662549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2110834" indent="-317692">
              <a:lnSpc>
                <a:spcPct val="200000"/>
              </a:lnSpc>
              <a:buFont typeface="+mj-lt"/>
              <a:buAutoNum type="arabicPeriod"/>
              <a:defRPr sz="1390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_tradnl" dirty="0"/>
              <a:t>Clic para editar el nombre del primer capítulo</a:t>
            </a:r>
          </a:p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Clic para editar el nombre del primer capítulo</a:t>
            </a:r>
          </a:p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Clic para editar el nombre del primer capítulo</a:t>
            </a:r>
          </a:p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Clic para editar el nombre del primer capítulo</a:t>
            </a:r>
          </a:p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Clic para editar el nombre del primer capítulo</a:t>
            </a:r>
          </a:p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Clic para editar el nombre del primer capítulo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7F522B53-B10B-4281-8AD3-A0027A07AB74}"/>
              </a:ext>
            </a:extLst>
          </p:cNvPr>
          <p:cNvCxnSpPr/>
          <p:nvPr userDrawn="1"/>
        </p:nvCxnSpPr>
        <p:spPr>
          <a:xfrm>
            <a:off x="624791" y="5050810"/>
            <a:ext cx="9016725" cy="0"/>
          </a:xfrm>
          <a:prstGeom prst="line">
            <a:avLst/>
          </a:prstGeom>
          <a:ln w="3175">
            <a:solidFill>
              <a:srgbClr val="E5650D">
                <a:alpha val="23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982F965B-9623-0B4B-9D5B-CB9BA92F6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496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 Sección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CB19B-2D95-B048-A987-A362B047E39F}"/>
              </a:ext>
            </a:extLst>
          </p:cNvPr>
          <p:cNvSpPr txBox="1"/>
          <p:nvPr userDrawn="1"/>
        </p:nvSpPr>
        <p:spPr>
          <a:xfrm>
            <a:off x="1804210" y="25920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43FF6AB-00CE-4665-A86C-59149BDA2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069"/>
          <a:stretch/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2F90E-C864-A44F-995F-0632EC374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705" y="445684"/>
            <a:ext cx="1533119" cy="487610"/>
          </a:xfrm>
          <a:prstGeom prst="rect">
            <a:avLst/>
          </a:prstGeom>
        </p:spPr>
      </p:pic>
      <p:sp>
        <p:nvSpPr>
          <p:cNvPr id="10" name="Marcador de contenido 8">
            <a:extLst>
              <a:ext uri="{FF2B5EF4-FFF2-40B4-BE49-F238E27FC236}">
                <a16:creationId xmlns:a16="http://schemas.microsoft.com/office/drawing/2014/main" id="{234B4801-134F-2A40-9D57-ACB87BDDCC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03" y="2082548"/>
            <a:ext cx="838144" cy="1006252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342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</a:t>
            </a:r>
            <a:endParaRPr lang="es-ES" sz="1482" dirty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B993401C-B6E4-7440-B2CC-ED815A08D1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7703" y="3088800"/>
            <a:ext cx="3452946" cy="2777452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760" b="0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CLIC PARA EDITAR EL TÍTULO DEL LA SECCIÓN</a:t>
            </a:r>
          </a:p>
        </p:txBody>
      </p:sp>
      <p:pic>
        <p:nvPicPr>
          <p:cNvPr id="3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9B55DDA3-D59B-0224-9762-8CBE63E02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7" y="193614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150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 capítulo de sección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A8CBBA-65EA-0F41-9FA7-F3CAC1B17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705" y="445684"/>
            <a:ext cx="1533119" cy="487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72B6B-F37A-CB46-A7FC-ED066865C30E}"/>
              </a:ext>
            </a:extLst>
          </p:cNvPr>
          <p:cNvSpPr txBox="1"/>
          <p:nvPr userDrawn="1"/>
        </p:nvSpPr>
        <p:spPr>
          <a:xfrm>
            <a:off x="5506765" y="-777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264B16B-2A54-4520-948B-9E46146EA7D9}"/>
              </a:ext>
            </a:extLst>
          </p:cNvPr>
          <p:cNvGrpSpPr/>
          <p:nvPr userDrawn="1"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85995BB0-A141-41E4-8612-8CA43191B2C0}"/>
                </a:ext>
              </a:extLst>
            </p:cNvPr>
            <p:cNvGrpSpPr/>
            <p:nvPr userDrawn="1"/>
          </p:nvGrpSpPr>
          <p:grpSpPr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DE49C16-2353-4EC7-A0C9-681189CF6EE4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906000" cy="685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s-ES"/>
              </a:p>
            </p:txBody>
          </p:sp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D9C4B2A8-BF59-42A1-8EFB-077555C1E78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6026" t="26829" r="6833" b="6174"/>
              <a:stretch/>
            </p:blipFill>
            <p:spPr>
              <a:xfrm>
                <a:off x="349902" y="2049614"/>
                <a:ext cx="9126607" cy="3963260"/>
              </a:xfrm>
              <a:prstGeom prst="rect">
                <a:avLst/>
              </a:prstGeom>
            </p:spPr>
          </p:pic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A657A473-6CA9-4BDF-BDBD-80FA222D3A9D}"/>
                </a:ext>
              </a:extLst>
            </p:cNvPr>
            <p:cNvGrpSpPr/>
            <p:nvPr userDrawn="1"/>
          </p:nvGrpSpPr>
          <p:grpSpPr>
            <a:xfrm>
              <a:off x="635424" y="244223"/>
              <a:ext cx="9270576" cy="1519176"/>
              <a:chOff x="630996" y="3276460"/>
              <a:chExt cx="9270576" cy="1519176"/>
            </a:xfrm>
          </p:grpSpPr>
          <p:pic>
            <p:nvPicPr>
              <p:cNvPr id="18" name="Imagen 17" descr="Logotipo&#10;&#10;Descripción generada automáticamente">
                <a:extLst>
                  <a:ext uri="{FF2B5EF4-FFF2-40B4-BE49-F238E27FC236}">
                    <a16:creationId xmlns:a16="http://schemas.microsoft.com/office/drawing/2014/main" id="{D069445D-8767-4C1D-9590-26032D9B52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8270972" y="3276460"/>
                <a:ext cx="621760" cy="616940"/>
              </a:xfrm>
              <a:prstGeom prst="rect">
                <a:avLst/>
              </a:prstGeom>
            </p:spPr>
          </p:pic>
          <p:pic>
            <p:nvPicPr>
              <p:cNvPr id="19" name="Imagen 18" descr="Imagen en blanco y negro de un tazón&#10;&#10;Descripción generada automáticamente con confianza baja">
                <a:extLst>
                  <a:ext uri="{FF2B5EF4-FFF2-40B4-BE49-F238E27FC236}">
                    <a16:creationId xmlns:a16="http://schemas.microsoft.com/office/drawing/2014/main" id="{258BC701-61E4-4AF7-9494-E65FB55040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r="50320"/>
              <a:stretch/>
            </p:blipFill>
            <p:spPr>
              <a:xfrm>
                <a:off x="9279812" y="3544109"/>
                <a:ext cx="621760" cy="1251527"/>
              </a:xfrm>
              <a:prstGeom prst="rect">
                <a:avLst/>
              </a:prstGeom>
            </p:spPr>
          </p:pic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A4BC772A-A00D-43D2-86F0-0E6F10A70F2C}"/>
                  </a:ext>
                </a:extLst>
              </p:cNvPr>
              <p:cNvCxnSpPr/>
              <p:nvPr userDrawn="1"/>
            </p:nvCxnSpPr>
            <p:spPr>
              <a:xfrm>
                <a:off x="630996" y="4184084"/>
                <a:ext cx="8640000" cy="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7">
            <a:extLst>
              <a:ext uri="{FF2B5EF4-FFF2-40B4-BE49-F238E27FC236}">
                <a16:creationId xmlns:a16="http://schemas.microsoft.com/office/drawing/2014/main" id="{B4F8B66F-156D-46A6-BC2C-C731FD502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705" y="445684"/>
            <a:ext cx="1533119" cy="487610"/>
          </a:xfrm>
          <a:prstGeom prst="rect">
            <a:avLst/>
          </a:prstGeom>
        </p:spPr>
      </p:pic>
      <p:sp>
        <p:nvSpPr>
          <p:cNvPr id="24" name="Marcador de contenido 8">
            <a:extLst>
              <a:ext uri="{FF2B5EF4-FFF2-40B4-BE49-F238E27FC236}">
                <a16:creationId xmlns:a16="http://schemas.microsoft.com/office/drawing/2014/main" id="{032C7D51-3596-4BC2-B5E9-7FC8D5274C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7369" y="3185194"/>
            <a:ext cx="5340539" cy="487610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668" b="1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3.1. CLIC PARA EDITAR EL CAPÍTULO DE LA SECCIÓN</a:t>
            </a:r>
          </a:p>
        </p:txBody>
      </p:sp>
      <p:sp>
        <p:nvSpPr>
          <p:cNvPr id="25" name="Marcador de contenido 8">
            <a:extLst>
              <a:ext uri="{FF2B5EF4-FFF2-40B4-BE49-F238E27FC236}">
                <a16:creationId xmlns:a16="http://schemas.microsoft.com/office/drawing/2014/main" id="{5C5E9B64-5784-4CBC-BBEC-875DF32BC6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07371" y="3893400"/>
            <a:ext cx="3525967" cy="1647001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668" b="0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CLIC PARA EDITAR LA DESCRIPCIÓN O UN DESTACADO ACERCA DEL CAPÍTULO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D56E936-5ABB-41D3-BD16-C5C83247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26" t="26829" r="6161" b="8096"/>
          <a:stretch/>
        </p:blipFill>
        <p:spPr>
          <a:xfrm>
            <a:off x="354524" y="2220484"/>
            <a:ext cx="9196952" cy="3849537"/>
          </a:xfrm>
          <a:prstGeom prst="rect">
            <a:avLst/>
          </a:prstGeom>
        </p:spPr>
      </p:pic>
      <p:sp>
        <p:nvSpPr>
          <p:cNvPr id="27" name="Marcador de contenido 8">
            <a:extLst>
              <a:ext uri="{FF2B5EF4-FFF2-40B4-BE49-F238E27FC236}">
                <a16:creationId xmlns:a16="http://schemas.microsoft.com/office/drawing/2014/main" id="{20FC80A9-5E3D-45EC-AAB1-60954958EF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59769" y="3337594"/>
            <a:ext cx="5340539" cy="487610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668" b="1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3.1. CLIC PARA EDITAR EL CAPÍTULO DE LA SECCIÓN</a:t>
            </a:r>
          </a:p>
        </p:txBody>
      </p:sp>
      <p:sp>
        <p:nvSpPr>
          <p:cNvPr id="28" name="Marcador de contenido 8">
            <a:extLst>
              <a:ext uri="{FF2B5EF4-FFF2-40B4-BE49-F238E27FC236}">
                <a16:creationId xmlns:a16="http://schemas.microsoft.com/office/drawing/2014/main" id="{E9055C34-A872-48FA-AAC6-44801375891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59771" y="4045800"/>
            <a:ext cx="3525967" cy="1647001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marR="0" indent="0" algn="l" defTabSz="448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ca-ES" sz="1668" b="0" smtClean="0">
                <a:effectLst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r>
              <a:rPr lang="ca-ES" dirty="0">
                <a:solidFill>
                  <a:srgbClr val="5B6267"/>
                </a:solidFill>
                <a:effectLst/>
                <a:latin typeface="Century Gothic" panose="020B0502020202020204" pitchFamily="34" charset="0"/>
              </a:rPr>
              <a:t>CLIC PARA EDITAR LA DESCRIPCIÓN O UN DESTACADO ACERCA DEL CAPÍTULO</a:t>
            </a:r>
          </a:p>
        </p:txBody>
      </p:sp>
      <p:pic>
        <p:nvPicPr>
          <p:cNvPr id="2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6BE63F12-D933-FB92-EC6C-861C874D6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" y="144371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045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destacado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FC88-0B7A-0C42-8299-74B5B8854244}"/>
              </a:ext>
            </a:extLst>
          </p:cNvPr>
          <p:cNvSpPr txBox="1"/>
          <p:nvPr userDrawn="1"/>
        </p:nvSpPr>
        <p:spPr>
          <a:xfrm>
            <a:off x="176499" y="-1911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51642" y="2574339"/>
            <a:ext cx="847195" cy="10368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594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59586-6285-024B-AC38-CD992FC8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5018329D-14A1-4A43-B35C-E11E424278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2" y="1378021"/>
            <a:ext cx="8509600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317692" marR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 CLIC PARA EDITAR EL TÍTULO DE LA DIAPOSITIVA</a:t>
            </a:r>
            <a:endParaRPr lang="es-ES" sz="129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441EE-C3FE-AC4E-A839-C10C1A1B8DDC}"/>
              </a:ext>
            </a:extLst>
          </p:cNvPr>
          <p:cNvSpPr txBox="1"/>
          <p:nvPr userDrawn="1"/>
        </p:nvSpPr>
        <p:spPr>
          <a:xfrm>
            <a:off x="1051644" y="2337884"/>
            <a:ext cx="2362053" cy="205327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86240D-39DB-734A-BF7C-7BD6F86B1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704" y="2134799"/>
            <a:ext cx="4169843" cy="42775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E66B13E-3F9B-6B4A-929F-7687D75E95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8456" y="2134800"/>
            <a:ext cx="4169843" cy="14763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EC362A-4D44-6948-BC30-EE6F580D7BB5}"/>
              </a:ext>
            </a:extLst>
          </p:cNvPr>
          <p:cNvCxnSpPr>
            <a:cxnSpLocks/>
          </p:cNvCxnSpPr>
          <p:nvPr userDrawn="1"/>
        </p:nvCxnSpPr>
        <p:spPr>
          <a:xfrm>
            <a:off x="5138457" y="3818641"/>
            <a:ext cx="2511214" cy="0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6015C048-1CEF-C141-B715-16580F3F90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8455" y="3913426"/>
            <a:ext cx="251121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 PARA EDITAR UN DESTACADO BREVE DE 3 LÍNEAS</a:t>
            </a:r>
            <a:endParaRPr lang="ca-E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CAE0C2-8004-C749-9302-A71064AA825F}"/>
              </a:ext>
            </a:extLst>
          </p:cNvPr>
          <p:cNvCxnSpPr>
            <a:cxnSpLocks/>
          </p:cNvCxnSpPr>
          <p:nvPr userDrawn="1"/>
        </p:nvCxnSpPr>
        <p:spPr>
          <a:xfrm>
            <a:off x="5138457" y="4896100"/>
            <a:ext cx="2511214" cy="0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A38723AD-3734-6049-A955-734F23025C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8456" y="5031743"/>
            <a:ext cx="4169843" cy="13805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8790D399-94BB-A144-8D63-F9F87B05A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2038" y="6547951"/>
            <a:ext cx="2310664" cy="17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1026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C2AC6C1C-CF66-30BF-0DC8-5267634D4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060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2 columnas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FC88-0B7A-0C42-8299-74B5B8854244}"/>
              </a:ext>
            </a:extLst>
          </p:cNvPr>
          <p:cNvSpPr txBox="1"/>
          <p:nvPr userDrawn="1"/>
        </p:nvSpPr>
        <p:spPr>
          <a:xfrm>
            <a:off x="176499" y="-1911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51642" y="2574339"/>
            <a:ext cx="847195" cy="10368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594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59586-6285-024B-AC38-CD992FC8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5018329D-14A1-4A43-B35C-E11E424278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2" y="1378021"/>
            <a:ext cx="8509600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317692" marR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 CLIC PARA EDITAR EL TÍTULO DE LA DIAPOSITIVA</a:t>
            </a:r>
            <a:endParaRPr lang="es-ES" sz="129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441EE-C3FE-AC4E-A839-C10C1A1B8DDC}"/>
              </a:ext>
            </a:extLst>
          </p:cNvPr>
          <p:cNvSpPr txBox="1"/>
          <p:nvPr userDrawn="1"/>
        </p:nvSpPr>
        <p:spPr>
          <a:xfrm>
            <a:off x="1051644" y="2337884"/>
            <a:ext cx="2362053" cy="205327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86240D-39DB-734A-BF7C-7BD6F86B1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704" y="2134799"/>
            <a:ext cx="4169843" cy="42775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E66B13E-3F9B-6B4A-929F-7687D75E95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8456" y="2134801"/>
            <a:ext cx="4169843" cy="42775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F95299D4-B435-6B4C-88E5-D6E5E05AF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2038" y="6547951"/>
            <a:ext cx="2310664" cy="17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5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F859C435-4D59-96A2-6FED-107C6739D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949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1 columna y destacado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FC88-0B7A-0C42-8299-74B5B8854244}"/>
              </a:ext>
            </a:extLst>
          </p:cNvPr>
          <p:cNvSpPr txBox="1"/>
          <p:nvPr userDrawn="1"/>
        </p:nvSpPr>
        <p:spPr>
          <a:xfrm>
            <a:off x="176499" y="-1911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51642" y="2574339"/>
            <a:ext cx="847195" cy="10368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594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59586-6285-024B-AC38-CD992FC8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5018329D-14A1-4A43-B35C-E11E424278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2" y="1378021"/>
            <a:ext cx="8509600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317692" marR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 CLIC PARA EDITAR EL TÍTULO DE LA DIAPOSITIVA</a:t>
            </a:r>
            <a:endParaRPr lang="es-ES" sz="129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441EE-C3FE-AC4E-A839-C10C1A1B8DDC}"/>
              </a:ext>
            </a:extLst>
          </p:cNvPr>
          <p:cNvSpPr txBox="1"/>
          <p:nvPr userDrawn="1"/>
        </p:nvSpPr>
        <p:spPr>
          <a:xfrm>
            <a:off x="1051644" y="2337884"/>
            <a:ext cx="2362053" cy="205327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86240D-39DB-734A-BF7C-7BD6F86B1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703" y="1954835"/>
            <a:ext cx="8706368" cy="34053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12AE9F-1179-2C4C-9D42-321B5C54103B}"/>
              </a:ext>
            </a:extLst>
          </p:cNvPr>
          <p:cNvCxnSpPr>
            <a:cxnSpLocks/>
          </p:cNvCxnSpPr>
          <p:nvPr userDrawn="1"/>
        </p:nvCxnSpPr>
        <p:spPr>
          <a:xfrm>
            <a:off x="597703" y="5458052"/>
            <a:ext cx="2511214" cy="0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839B25E-6C67-3948-AA66-BB547C56A7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703" y="5553366"/>
            <a:ext cx="2511214" cy="8843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482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 PARA EDITAR UN DESTACADO BREVE DE 3 LÍNEAS</a:t>
            </a:r>
            <a:endParaRPr lang="ca-E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6B256A-8F4B-A244-8CD4-84268EA36C52}"/>
              </a:ext>
            </a:extLst>
          </p:cNvPr>
          <p:cNvCxnSpPr>
            <a:cxnSpLocks/>
          </p:cNvCxnSpPr>
          <p:nvPr userDrawn="1"/>
        </p:nvCxnSpPr>
        <p:spPr>
          <a:xfrm>
            <a:off x="597703" y="6535511"/>
            <a:ext cx="2511214" cy="0"/>
          </a:xfrm>
          <a:prstGeom prst="line">
            <a:avLst/>
          </a:prstGeom>
          <a:ln w="19050">
            <a:solidFill>
              <a:srgbClr val="E565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BF1D1CAC-85C7-4B42-A45E-AEB27BE00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2038" y="6547951"/>
            <a:ext cx="2310664" cy="17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5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62BD67B6-44B8-3770-A9BD-29A392008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192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1 columna - LKS Corpo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4FC88-0B7A-0C42-8299-74B5B8854244}"/>
              </a:ext>
            </a:extLst>
          </p:cNvPr>
          <p:cNvSpPr txBox="1"/>
          <p:nvPr userDrawn="1"/>
        </p:nvSpPr>
        <p:spPr>
          <a:xfrm>
            <a:off x="176499" y="-1911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51642" y="2574339"/>
            <a:ext cx="847195" cy="10368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594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59586-6285-024B-AC38-CD992FC8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30" y="1476473"/>
            <a:ext cx="129433" cy="158400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5018329D-14A1-4A43-B35C-E11E424278C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4472" y="1378021"/>
            <a:ext cx="8509600" cy="353814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317692" marR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 marL="448285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 marL="896571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 marL="1344856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 marL="1793142" indent="0">
              <a:lnSpc>
                <a:spcPct val="200000"/>
              </a:lnSpc>
              <a:buFontTx/>
              <a:buNone/>
              <a:defRPr sz="1668" b="1" spc="-39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marL="317692" marR="0" lvl="0" indent="-317692" algn="l" defTabSz="44828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s-ES_tradnl" dirty="0"/>
              <a:t>3. CLIC PARA EDITAR EL TÍTULO DE LA DIAPOSITIVA</a:t>
            </a:r>
            <a:endParaRPr lang="es-ES" sz="129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441EE-C3FE-AC4E-A839-C10C1A1B8DDC}"/>
              </a:ext>
            </a:extLst>
          </p:cNvPr>
          <p:cNvSpPr txBox="1"/>
          <p:nvPr userDrawn="1"/>
        </p:nvSpPr>
        <p:spPr>
          <a:xfrm>
            <a:off x="1051644" y="2337884"/>
            <a:ext cx="2362053" cy="205327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ca-ES" sz="2594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86240D-39DB-734A-BF7C-7BD6F86B1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703" y="1954833"/>
            <a:ext cx="8706368" cy="4116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927">
                <a:solidFill>
                  <a:srgbClr val="4A4F5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contenido</a:t>
            </a:r>
            <a:endParaRPr lang="ca-ES" dirty="0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65E5A7E8-495C-CD42-830D-03E54AC3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2038" y="6547951"/>
            <a:ext cx="2310664" cy="17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5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F9158B98-3339-2255-D070-937186C165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308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7412038" y="6360782"/>
            <a:ext cx="2310664" cy="365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4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E4FD7EC8-DD23-EA45-B72A-C6B98895788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Título 6">
            <a:extLst>
              <a:ext uri="{FF2B5EF4-FFF2-40B4-BE49-F238E27FC236}">
                <a16:creationId xmlns:a16="http://schemas.microsoft.com/office/drawing/2014/main" id="{07ED5180-4DF8-124B-BE8A-115F1E5D03B5}"/>
              </a:ext>
            </a:extLst>
          </p:cNvPr>
          <p:cNvSpPr txBox="1">
            <a:spLocks/>
          </p:cNvSpPr>
          <p:nvPr/>
        </p:nvSpPr>
        <p:spPr>
          <a:xfrm>
            <a:off x="2616028" y="443360"/>
            <a:ext cx="5451148" cy="302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8385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00" b="1" i="0" kern="1200" cap="none" spc="0" baseline="0">
                <a:solidFill>
                  <a:srgbClr val="4A4F54"/>
                </a:solidFill>
                <a:latin typeface="Century Gothic" panose="020B0502020202020204" pitchFamily="34" charset="0"/>
                <a:ea typeface="+mj-ea"/>
                <a:cs typeface="Gill Sans"/>
              </a:defRPr>
            </a:lvl1pPr>
          </a:lstStyle>
          <a:p>
            <a:r>
              <a:rPr lang="es-ES_tradnl" sz="1112" dirty="0"/>
              <a:t>ASAMBLEA GENERAL FUNKO</a:t>
            </a:r>
            <a:endParaRPr lang="es-ES" sz="1112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41BC7AAF-EA85-EB42-A1E4-3B3001B1C62C}"/>
              </a:ext>
            </a:extLst>
          </p:cNvPr>
          <p:cNvSpPr txBox="1">
            <a:spLocks/>
          </p:cNvSpPr>
          <p:nvPr/>
        </p:nvSpPr>
        <p:spPr>
          <a:xfrm>
            <a:off x="2611253" y="661895"/>
            <a:ext cx="5451147" cy="296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838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900" b="0" i="0" kern="1200" spc="-42">
                <a:solidFill>
                  <a:srgbClr val="4A4F54"/>
                </a:solidFill>
                <a:latin typeface="Century Gothic" panose="020B0502020202020204" pitchFamily="34" charset="0"/>
                <a:ea typeface="+mn-ea"/>
                <a:cs typeface="Gill Sans"/>
              </a:defRPr>
            </a:lvl1pPr>
            <a:lvl2pPr marL="483855" indent="0" algn="l" defTabSz="48385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Tx/>
              <a:buNone/>
              <a:defRPr sz="1799" b="0" i="0" kern="1200" spc="-42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2pPr>
            <a:lvl3pPr marL="967710" indent="0" algn="l" defTabSz="48385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9" b="0" i="0" kern="1200" spc="-42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3pPr>
            <a:lvl4pPr marL="1451564" indent="0" algn="l" defTabSz="48385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9" b="0" i="0" kern="1200" spc="-42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4pPr>
            <a:lvl5pPr marL="1935419" indent="0" algn="l" defTabSz="48385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9" b="0" i="0" kern="1200" spc="-42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5pPr>
            <a:lvl6pPr marL="2661201" indent="-241927" algn="l" defTabSz="483855" rtl="0" eaLnBrk="1" latinLnBrk="0" hangingPunct="1">
              <a:spcBef>
                <a:spcPct val="20000"/>
              </a:spcBef>
              <a:buFont typeface="Arial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483855" rtl="0" eaLnBrk="1" latinLnBrk="0" hangingPunct="1">
              <a:spcBef>
                <a:spcPct val="20000"/>
              </a:spcBef>
              <a:buFont typeface="Arial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483855" rtl="0" eaLnBrk="1" latinLnBrk="0" hangingPunct="1">
              <a:spcBef>
                <a:spcPct val="20000"/>
              </a:spcBef>
              <a:buFont typeface="Arial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483855" rtl="0" eaLnBrk="1" latinLnBrk="0" hangingPunct="1">
              <a:spcBef>
                <a:spcPct val="20000"/>
              </a:spcBef>
              <a:buFont typeface="Arial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19" dirty="0"/>
              <a:t>OPORTUNIDADES DEL PLAN INTEGRAL DE IMPULSO A LA ECONOMÍA SOCIAL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5F340-8780-7345-AA68-92722816CF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717" y="445684"/>
            <a:ext cx="1533119" cy="48761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619EDF3-8CC8-461A-BCDB-8A23145E8F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8568" y="286313"/>
            <a:ext cx="621760" cy="6169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C464BA-6065-49C7-977A-2D97042176B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6665"/>
          <a:stretch/>
        </p:blipFill>
        <p:spPr>
          <a:xfrm>
            <a:off x="3" y="586364"/>
            <a:ext cx="452409" cy="10440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5A1FAF2-533C-4561-9601-542C0A785387}"/>
              </a:ext>
            </a:extLst>
          </p:cNvPr>
          <p:cNvCxnSpPr/>
          <p:nvPr/>
        </p:nvCxnSpPr>
        <p:spPr>
          <a:xfrm>
            <a:off x="621760" y="1108364"/>
            <a:ext cx="896558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896D512B-E140-BFCD-0A82-7E239EF551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3" y="111685"/>
            <a:ext cx="1652914" cy="9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7" r:id="rId2"/>
    <p:sldLayoutId id="2147483758" r:id="rId3"/>
    <p:sldLayoutId id="2147483748" r:id="rId4"/>
    <p:sldLayoutId id="2147483742" r:id="rId5"/>
    <p:sldLayoutId id="2147483749" r:id="rId6"/>
    <p:sldLayoutId id="2147483753" r:id="rId7"/>
    <p:sldLayoutId id="2147483754" r:id="rId8"/>
    <p:sldLayoutId id="2147483755" r:id="rId9"/>
    <p:sldLayoutId id="2147483752" r:id="rId10"/>
    <p:sldLayoutId id="2147483756" r:id="rId11"/>
    <p:sldLayoutId id="2147483750" r:id="rId12"/>
    <p:sldLayoutId id="2147483744" r:id="rId13"/>
  </p:sldLayoutIdLst>
  <p:transition spd="slow">
    <p:fade/>
  </p:transition>
  <p:hf hdr="0" ftr="0" dt="0"/>
  <p:txStyles>
    <p:titleStyle>
      <a:lvl1pPr algn="l" defTabSz="448285" rtl="0" eaLnBrk="1" latinLnBrk="0" hangingPunct="1">
        <a:lnSpc>
          <a:spcPct val="80000"/>
        </a:lnSpc>
        <a:spcBef>
          <a:spcPct val="0"/>
        </a:spcBef>
        <a:buNone/>
        <a:defRPr sz="2745" b="0" i="0" kern="1200" cap="none" spc="-98" baseline="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0" marR="0" indent="0" algn="l" defTabSz="448285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2"/>
        </a:buClr>
        <a:buSzTx/>
        <a:buFontTx/>
        <a:buNone/>
        <a:tabLst/>
        <a:defRPr sz="1765" b="0" i="0" kern="1200" spc="-39">
          <a:solidFill>
            <a:srgbClr val="1E2325"/>
          </a:solidFill>
          <a:latin typeface="Gill Sans"/>
          <a:ea typeface="+mn-ea"/>
          <a:cs typeface="Gill Sans"/>
        </a:defRPr>
      </a:lvl1pPr>
      <a:lvl2pPr marL="448285" indent="0" algn="l" defTabSz="44828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Tx/>
        <a:buNone/>
        <a:defRPr sz="1667" b="0" i="0" kern="1200" spc="-39">
          <a:solidFill>
            <a:srgbClr val="1E2325"/>
          </a:solidFill>
          <a:latin typeface="Gill Sans"/>
          <a:ea typeface="+mn-ea"/>
          <a:cs typeface="Gill Sans"/>
        </a:defRPr>
      </a:lvl2pPr>
      <a:lvl3pPr marL="896571" indent="0" algn="l" defTabSz="44828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2"/>
        </a:buClr>
        <a:buFontTx/>
        <a:buNone/>
        <a:defRPr sz="1667" b="0" i="0" kern="1200" spc="-39">
          <a:solidFill>
            <a:srgbClr val="1E2325"/>
          </a:solidFill>
          <a:latin typeface="Gill Sans"/>
          <a:ea typeface="+mn-ea"/>
          <a:cs typeface="Gill Sans"/>
        </a:defRPr>
      </a:lvl3pPr>
      <a:lvl4pPr marL="1344856" indent="0" algn="l" defTabSz="44828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2"/>
        </a:buClr>
        <a:buFontTx/>
        <a:buNone/>
        <a:defRPr sz="1667" b="0" i="0" kern="1200" spc="-39">
          <a:solidFill>
            <a:srgbClr val="1E2325"/>
          </a:solidFill>
          <a:latin typeface="Gill Sans"/>
          <a:ea typeface="+mn-ea"/>
          <a:cs typeface="Gill Sans"/>
        </a:defRPr>
      </a:lvl4pPr>
      <a:lvl5pPr marL="1793142" indent="0" algn="l" defTabSz="44828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2"/>
        </a:buClr>
        <a:buFontTx/>
        <a:buNone/>
        <a:defRPr sz="1667" b="0" i="0" kern="1200" spc="-39">
          <a:solidFill>
            <a:srgbClr val="1E2325"/>
          </a:solidFill>
          <a:latin typeface="Gill Sans"/>
          <a:ea typeface="+mn-ea"/>
          <a:cs typeface="Gill Sans"/>
        </a:defRPr>
      </a:lvl5pPr>
      <a:lvl6pPr marL="2465569" indent="-224143" algn="l" defTabSz="448285" rtl="0" eaLnBrk="1" latinLnBrk="0" hangingPunct="1">
        <a:spcBef>
          <a:spcPct val="20000"/>
        </a:spcBef>
        <a:buFont typeface="Arial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13855" indent="-224143" algn="l" defTabSz="448285" rtl="0" eaLnBrk="1" latinLnBrk="0" hangingPunct="1">
        <a:spcBef>
          <a:spcPct val="20000"/>
        </a:spcBef>
        <a:buFont typeface="Arial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362141" indent="-224143" algn="l" defTabSz="448285" rtl="0" eaLnBrk="1" latinLnBrk="0" hangingPunct="1">
        <a:spcBef>
          <a:spcPct val="20000"/>
        </a:spcBef>
        <a:buFont typeface="Arial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10425" indent="-224143" algn="l" defTabSz="448285" rtl="0" eaLnBrk="1" latinLnBrk="0" hangingPunct="1">
        <a:spcBef>
          <a:spcPct val="20000"/>
        </a:spcBef>
        <a:buFont typeface="Arial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285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571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856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3142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1427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713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997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6282" algn="l" defTabSz="4482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oe/dias/2023/06/14/pdfs/BOE-A-2023-14200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Orden%20TES/1233/2022,%20de%205%20de%20diciembre,%20por%20la%20que%20se%20establecen%20las%20bas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boe.es/diario_boe/txt.php?id=BOE-A-2022-2117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80A0C-8A01-9F42-9454-5747DF7C9A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3807" y="2554216"/>
            <a:ext cx="2887467" cy="1367238"/>
          </a:xfrm>
        </p:spPr>
        <p:txBody>
          <a:bodyPr/>
          <a:lstStyle/>
          <a:p>
            <a:r>
              <a:rPr lang="ca-ES" dirty="0" err="1">
                <a:latin typeface="Century Gothic" panose="020B0502020202020204" pitchFamily="34" charset="0"/>
              </a:rPr>
              <a:t>Oportunidades</a:t>
            </a:r>
            <a:r>
              <a:rPr lang="ca-ES" dirty="0">
                <a:latin typeface="Century Gothic" panose="020B0502020202020204" pitchFamily="34" charset="0"/>
              </a:rPr>
              <a:t> </a:t>
            </a:r>
            <a:r>
              <a:rPr lang="ca-ES" dirty="0" err="1">
                <a:latin typeface="Century Gothic" panose="020B0502020202020204" pitchFamily="34" charset="0"/>
              </a:rPr>
              <a:t>Ayudas</a:t>
            </a:r>
            <a:r>
              <a:rPr lang="ca-ES" dirty="0">
                <a:latin typeface="Century Gothic" panose="020B0502020202020204" pitchFamily="34" charset="0"/>
              </a:rPr>
              <a:t> para el </a:t>
            </a:r>
            <a:r>
              <a:rPr lang="ca-ES" dirty="0" err="1">
                <a:latin typeface="Century Gothic" panose="020B0502020202020204" pitchFamily="34" charset="0"/>
              </a:rPr>
              <a:t>Plan</a:t>
            </a:r>
            <a:r>
              <a:rPr lang="ca-ES" dirty="0">
                <a:latin typeface="Century Gothic" panose="020B0502020202020204" pitchFamily="34" charset="0"/>
              </a:rPr>
              <a:t> Integral de Impulso a la </a:t>
            </a:r>
            <a:r>
              <a:rPr lang="ca-ES" dirty="0" err="1">
                <a:latin typeface="Century Gothic" panose="020B0502020202020204" pitchFamily="34" charset="0"/>
              </a:rPr>
              <a:t>Economía</a:t>
            </a:r>
            <a:r>
              <a:rPr lang="ca-ES" dirty="0">
                <a:latin typeface="Century Gothic" panose="020B0502020202020204" pitchFamily="34" charset="0"/>
              </a:rPr>
              <a:t> Social (PERTE 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BD916-0EA9-0043-8A78-77BFF7C13498}"/>
              </a:ext>
            </a:extLst>
          </p:cNvPr>
          <p:cNvSpPr txBox="1"/>
          <p:nvPr/>
        </p:nvSpPr>
        <p:spPr>
          <a:xfrm>
            <a:off x="8227395" y="228653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endParaRPr lang="ca-ES" sz="2594" dirty="0"/>
          </a:p>
        </p:txBody>
      </p:sp>
      <p:pic>
        <p:nvPicPr>
          <p:cNvPr id="3" name="Picture 2" descr="Fundaciones • Donostia - San Sebastián - Capital de la Economía Social">
            <a:extLst>
              <a:ext uri="{FF2B5EF4-FFF2-40B4-BE49-F238E27FC236}">
                <a16:creationId xmlns:a16="http://schemas.microsoft.com/office/drawing/2014/main" id="{F9158B98-3339-2255-D070-937186C16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8" b="27064"/>
          <a:stretch/>
        </p:blipFill>
        <p:spPr bwMode="auto">
          <a:xfrm>
            <a:off x="121545" y="4956703"/>
            <a:ext cx="5275037" cy="13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628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6770B-F551-D444-981A-1D05ED3AF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a-ES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6438-BEEF-F44A-A56D-23BCED512F7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+mj-lt"/>
              </a:rPr>
              <a:t>¿</a:t>
            </a:r>
            <a:r>
              <a:rPr lang="ca-ES" dirty="0" err="1">
                <a:latin typeface="+mj-lt"/>
              </a:rPr>
              <a:t>Qué</a:t>
            </a:r>
            <a:r>
              <a:rPr lang="ca-ES" dirty="0">
                <a:latin typeface="+mj-lt"/>
              </a:rPr>
              <a:t> ha </a:t>
            </a:r>
            <a:r>
              <a:rPr lang="ca-ES" dirty="0" err="1">
                <a:latin typeface="+mj-lt"/>
              </a:rPr>
              <a:t>pasado</a:t>
            </a:r>
            <a:r>
              <a:rPr lang="ca-ES" dirty="0">
                <a:latin typeface="+mj-lt"/>
              </a:rPr>
              <a:t> con esta primera </a:t>
            </a:r>
            <a:r>
              <a:rPr lang="ca-ES" dirty="0" err="1">
                <a:latin typeface="+mj-lt"/>
              </a:rPr>
              <a:t>convocatoria</a:t>
            </a:r>
            <a:r>
              <a:rPr lang="ca-ES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56476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Cuántas</a:t>
            </a:r>
            <a:r>
              <a:rPr lang="ca-ES" dirty="0"/>
              <a:t> </a:t>
            </a:r>
            <a:r>
              <a:rPr lang="ca-ES" dirty="0" err="1"/>
              <a:t>solicitudes</a:t>
            </a:r>
            <a:r>
              <a:rPr lang="ca-ES" dirty="0"/>
              <a:t> se han </a:t>
            </a:r>
            <a:r>
              <a:rPr lang="ca-ES" dirty="0" err="1"/>
              <a:t>recibido</a:t>
            </a:r>
            <a:r>
              <a:rPr lang="ca-ES" dirty="0"/>
              <a:t> y </a:t>
            </a:r>
            <a:r>
              <a:rPr lang="ca-ES" dirty="0" err="1"/>
              <a:t>cuántos</a:t>
            </a:r>
            <a:r>
              <a:rPr lang="ca-ES" dirty="0"/>
              <a:t> </a:t>
            </a:r>
            <a:r>
              <a:rPr lang="ca-ES" dirty="0" err="1"/>
              <a:t>beneficiarios</a:t>
            </a:r>
            <a:r>
              <a:rPr lang="ca-ES" dirty="0"/>
              <a:t> ha </a:t>
            </a:r>
            <a:r>
              <a:rPr lang="ca-ES" dirty="0" err="1"/>
              <a:t>habido</a:t>
            </a:r>
            <a:r>
              <a:rPr lang="ca-ES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8FC11E-981C-8B7B-8FF9-964AE5F2C516}"/>
              </a:ext>
            </a:extLst>
          </p:cNvPr>
          <p:cNvSpPr txBox="1"/>
          <p:nvPr/>
        </p:nvSpPr>
        <p:spPr>
          <a:xfrm>
            <a:off x="561974" y="1885950"/>
            <a:ext cx="8829675" cy="714375"/>
          </a:xfrm>
          <a:prstGeom prst="rect">
            <a:avLst/>
          </a:prstGeom>
        </p:spPr>
        <p:txBody>
          <a:bodyPr vert="horz" wrap="square" lIns="0" tIns="0" rIns="0" bIns="0" rtlCol="0">
            <a:normAutofit fontScale="55000" lnSpcReduction="20000"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El </a:t>
            </a:r>
            <a:r>
              <a:rPr lang="es-ES" sz="2800" b="1" dirty="0">
                <a:solidFill>
                  <a:schemeClr val="tx1"/>
                </a:solidFill>
              </a:rPr>
              <a:t>8 de mayo 2023 </a:t>
            </a:r>
            <a:r>
              <a:rPr lang="es-ES" sz="2800" dirty="0">
                <a:solidFill>
                  <a:schemeClr val="tx1"/>
                </a:solidFill>
              </a:rPr>
              <a:t>se publica la propuesta de </a:t>
            </a:r>
            <a:r>
              <a:rPr lang="es-ES" sz="2800" b="1" dirty="0">
                <a:solidFill>
                  <a:schemeClr val="tx1"/>
                </a:solidFill>
              </a:rPr>
              <a:t>resolución provisional </a:t>
            </a:r>
            <a:r>
              <a:rPr lang="es-ES" sz="2800" dirty="0">
                <a:solidFill>
                  <a:schemeClr val="tx1"/>
                </a:solidFill>
              </a:rPr>
              <a:t>de la convocatoria, con los siguientes resultados: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C282448-56EB-3541-E82C-53AE53269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780454"/>
              </p:ext>
            </p:extLst>
          </p:nvPr>
        </p:nvGraphicFramePr>
        <p:xfrm>
          <a:off x="1651000" y="158961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C537A2E-B6FB-9CD8-E6A8-B5D029E91D2E}"/>
              </a:ext>
            </a:extLst>
          </p:cNvPr>
          <p:cNvSpPr txBox="1"/>
          <p:nvPr/>
        </p:nvSpPr>
        <p:spPr>
          <a:xfrm>
            <a:off x="561975" y="5238751"/>
            <a:ext cx="8742097" cy="1487428"/>
          </a:xfrm>
          <a:prstGeom prst="rect">
            <a:avLst/>
          </a:prstGeom>
        </p:spPr>
        <p:txBody>
          <a:bodyPr vert="horz" wrap="square" lIns="0" tIns="0" rIns="0" bIns="0" rtlCol="0">
            <a:normAutofit fontScale="47500" lnSpcReduction="20000"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Se han aprobado 12 proyectos más de los inicialmente previstos (30).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 propuesta de concesión de ayudas asciende a 9,273 M € cuando la dotación inicial era de 99,34 M€ (9,34%).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Escenario pesimista: No se aprueban los proyectos reformulados, la concesión final es de 4,8 M €  (4,8%).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875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Cuáles</a:t>
            </a:r>
            <a:r>
              <a:rPr lang="ca-ES" dirty="0"/>
              <a:t> han </a:t>
            </a:r>
            <a:r>
              <a:rPr lang="ca-ES" dirty="0" err="1"/>
              <a:t>sido</a:t>
            </a:r>
            <a:r>
              <a:rPr lang="ca-ES" dirty="0"/>
              <a:t> la tipologia de </a:t>
            </a:r>
            <a:r>
              <a:rPr lang="ca-ES" dirty="0" err="1"/>
              <a:t>proyectos</a:t>
            </a:r>
            <a:r>
              <a:rPr lang="ca-ES" dirty="0"/>
              <a:t> </a:t>
            </a:r>
            <a:r>
              <a:rPr lang="ca-ES" dirty="0" err="1"/>
              <a:t>solicitados</a:t>
            </a:r>
            <a:r>
              <a:rPr lang="ca-ES" dirty="0"/>
              <a:t> y </a:t>
            </a:r>
            <a:r>
              <a:rPr lang="ca-ES" dirty="0" err="1"/>
              <a:t>beneficiarios</a:t>
            </a:r>
            <a:r>
              <a:rPr lang="ca-ES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46FF8B-9ED8-A3DB-3F8A-7CB0AE0E9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5" y="2125917"/>
            <a:ext cx="4573524" cy="27447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636A53-8C22-9001-2F5F-12A6B9916A38}"/>
              </a:ext>
            </a:extLst>
          </p:cNvPr>
          <p:cNvSpPr txBox="1"/>
          <p:nvPr/>
        </p:nvSpPr>
        <p:spPr>
          <a:xfrm>
            <a:off x="561976" y="5238751"/>
            <a:ext cx="3600450" cy="1487428"/>
          </a:xfrm>
          <a:prstGeom prst="rect">
            <a:avLst/>
          </a:prstGeom>
        </p:spPr>
        <p:txBody>
          <a:bodyPr vert="horz" wrap="square" lIns="0" tIns="0" rIns="0" bIns="0" rtlCol="0">
            <a:normAutofit fontScale="55000" lnSpcReduction="20000"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Los programas </a:t>
            </a:r>
            <a:r>
              <a:rPr lang="es-ES" sz="2800" dirty="0" err="1">
                <a:solidFill>
                  <a:schemeClr val="tx1"/>
                </a:solidFill>
              </a:rPr>
              <a:t>Impulsa_TEC</a:t>
            </a:r>
            <a:r>
              <a:rPr lang="es-ES" sz="2800" dirty="0">
                <a:solidFill>
                  <a:schemeClr val="tx1"/>
                </a:solidFill>
              </a:rPr>
              <a:t> e </a:t>
            </a:r>
            <a:r>
              <a:rPr lang="es-ES" sz="2800" dirty="0" err="1">
                <a:solidFill>
                  <a:schemeClr val="tx1"/>
                </a:solidFill>
              </a:rPr>
              <a:t>Iniciativa_ES</a:t>
            </a:r>
            <a:r>
              <a:rPr lang="es-ES" sz="2800" dirty="0">
                <a:solidFill>
                  <a:schemeClr val="tx1"/>
                </a:solidFill>
              </a:rPr>
              <a:t> han concentrado el </a:t>
            </a:r>
            <a:r>
              <a:rPr lang="es-ES" sz="2800" b="1" dirty="0">
                <a:solidFill>
                  <a:schemeClr val="tx1"/>
                </a:solidFill>
              </a:rPr>
              <a:t>59% de las solicitudes </a:t>
            </a:r>
            <a:r>
              <a:rPr lang="es-ES" sz="2800" dirty="0">
                <a:solidFill>
                  <a:schemeClr val="tx1"/>
                </a:solidFill>
              </a:rPr>
              <a:t>presentadas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651634-5B57-CD12-1154-D492AEEC3D4F}"/>
              </a:ext>
            </a:extLst>
          </p:cNvPr>
          <p:cNvSpPr txBox="1"/>
          <p:nvPr/>
        </p:nvSpPr>
        <p:spPr>
          <a:xfrm>
            <a:off x="5467350" y="5229226"/>
            <a:ext cx="4255351" cy="1114424"/>
          </a:xfrm>
          <a:prstGeom prst="rect">
            <a:avLst/>
          </a:prstGeom>
        </p:spPr>
        <p:txBody>
          <a:bodyPr vert="horz" wrap="square" lIns="0" tIns="0" rIns="0" bIns="0" rtlCol="0">
            <a:normAutofit fontScale="62500" lnSpcReduction="20000"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Sin embargo, han concentrado 3 de cada 4 € de las ayudas concedidas.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995552-F281-6CFE-E912-53B064377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85" y="2125917"/>
            <a:ext cx="5093416" cy="26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60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472" y="1731835"/>
            <a:ext cx="8509600" cy="353814"/>
          </a:xfrm>
        </p:spPr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Cuáles</a:t>
            </a:r>
            <a:r>
              <a:rPr lang="ca-ES" dirty="0"/>
              <a:t> ha </a:t>
            </a:r>
            <a:r>
              <a:rPr lang="ca-ES" dirty="0" err="1"/>
              <a:t>sido</a:t>
            </a:r>
            <a:r>
              <a:rPr lang="ca-ES" dirty="0"/>
              <a:t> el </a:t>
            </a:r>
            <a:r>
              <a:rPr lang="ca-ES" dirty="0" err="1"/>
              <a:t>tamaño</a:t>
            </a:r>
            <a:r>
              <a:rPr lang="ca-ES" dirty="0"/>
              <a:t> </a:t>
            </a:r>
            <a:r>
              <a:rPr lang="ca-ES" dirty="0" err="1"/>
              <a:t>medio</a:t>
            </a:r>
            <a:r>
              <a:rPr lang="ca-ES" dirty="0"/>
              <a:t> del </a:t>
            </a:r>
            <a:r>
              <a:rPr lang="ca-ES" dirty="0" err="1"/>
              <a:t>importe</a:t>
            </a:r>
            <a:r>
              <a:rPr lang="ca-ES" dirty="0"/>
              <a:t> de </a:t>
            </a:r>
            <a:r>
              <a:rPr lang="ca-ES" dirty="0" err="1"/>
              <a:t>subvención</a:t>
            </a:r>
            <a:r>
              <a:rPr lang="ca-ES" dirty="0"/>
              <a:t>? – Solo </a:t>
            </a:r>
            <a:r>
              <a:rPr lang="ca-ES" dirty="0" err="1"/>
              <a:t>proyectos</a:t>
            </a:r>
            <a:r>
              <a:rPr lang="ca-ES" dirty="0"/>
              <a:t> </a:t>
            </a:r>
            <a:r>
              <a:rPr lang="ca-ES" dirty="0" err="1"/>
              <a:t>beneficiarios</a:t>
            </a:r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7F521E-34DB-A2C8-A8F7-2D8256A6F0FF}"/>
              </a:ext>
            </a:extLst>
          </p:cNvPr>
          <p:cNvSpPr txBox="1"/>
          <p:nvPr/>
        </p:nvSpPr>
        <p:spPr>
          <a:xfrm>
            <a:off x="794472" y="2833688"/>
            <a:ext cx="8221937" cy="26741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/>
                </a:solidFill>
              </a:rPr>
              <a:t>Tamaño medio de la subvención en torno a los 220.000 € por proyecto.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C8FA5A-018D-C86F-B60D-909EEC84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3451647"/>
            <a:ext cx="4676524" cy="16557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F91697-522F-0948-C280-D9189A44B345}"/>
              </a:ext>
            </a:extLst>
          </p:cNvPr>
          <p:cNvSpPr txBox="1"/>
          <p:nvPr/>
        </p:nvSpPr>
        <p:spPr>
          <a:xfrm>
            <a:off x="794472" y="5843587"/>
            <a:ext cx="8797203" cy="3538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Al menos </a:t>
            </a:r>
            <a:r>
              <a:rPr lang="es-ES" sz="1800" b="1" dirty="0">
                <a:solidFill>
                  <a:schemeClr val="tx1"/>
                </a:solidFill>
              </a:rPr>
              <a:t>6 de los 42 proyectos beneficiarios los ejecutan Fundaciones </a:t>
            </a:r>
            <a:r>
              <a:rPr lang="es-ES" sz="1800" dirty="0">
                <a:solidFill>
                  <a:schemeClr val="tx1"/>
                </a:solidFill>
              </a:rPr>
              <a:t>con una dotación de 724.243 €.</a:t>
            </a:r>
          </a:p>
        </p:txBody>
      </p:sp>
    </p:spTree>
    <p:extLst>
      <p:ext uri="{BB962C8B-B14F-4D97-AF65-F5344CB8AC3E}">
        <p14:creationId xmlns:p14="http://schemas.microsoft.com/office/powerpoint/2010/main" val="295395579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7DB2338-DD78-BBC8-1215-7111FB977B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¿Principales causas de denegación de la ayuda?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26127C-CC2F-619D-21F9-4AD8B8F5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CFCEF9-7806-9F93-71CD-7081D49547FA}"/>
              </a:ext>
            </a:extLst>
          </p:cNvPr>
          <p:cNvSpPr txBox="1"/>
          <p:nvPr/>
        </p:nvSpPr>
        <p:spPr>
          <a:xfrm>
            <a:off x="561973" y="1913137"/>
            <a:ext cx="8905877" cy="145871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CC09B6-2F17-FB2B-D5AB-AB108D08D981}"/>
              </a:ext>
            </a:extLst>
          </p:cNvPr>
          <p:cNvSpPr txBox="1"/>
          <p:nvPr/>
        </p:nvSpPr>
        <p:spPr>
          <a:xfrm>
            <a:off x="1295400" y="2152650"/>
            <a:ext cx="7553325" cy="2105025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000" dirty="0">
                <a:solidFill>
                  <a:schemeClr val="tx1"/>
                </a:solidFill>
              </a:rPr>
              <a:t>La ayuda carece de efecto incentivador (18).</a:t>
            </a:r>
          </a:p>
          <a:p>
            <a:pPr marL="514350" indent="-514350">
              <a:buFont typeface="+mj-lt"/>
              <a:buAutoNum type="arabicPeriod"/>
            </a:pPr>
            <a:endParaRPr lang="es-ES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dirty="0"/>
              <a:t>Incumplimiento del ámbito territorial (7).</a:t>
            </a:r>
          </a:p>
          <a:p>
            <a:pPr marL="514350" indent="-514350">
              <a:buFont typeface="+mj-lt"/>
              <a:buAutoNum type="arabicPeriod"/>
            </a:pPr>
            <a:endParaRPr lang="es-ES" sz="2000" dirty="0"/>
          </a:p>
          <a:p>
            <a:pPr marL="514350" indent="-514350">
              <a:buFont typeface="+mj-lt"/>
              <a:buAutoNum type="arabicPeriod"/>
            </a:pPr>
            <a:r>
              <a:rPr lang="es-ES" sz="2000" dirty="0">
                <a:solidFill>
                  <a:schemeClr val="tx1"/>
                </a:solidFill>
              </a:rPr>
              <a:t>Déficit del presupuesto de la totalidad del proyecto (5).</a:t>
            </a:r>
          </a:p>
          <a:p>
            <a:pPr marL="514350" indent="-514350">
              <a:buFont typeface="+mj-lt"/>
              <a:buAutoNum type="arabicPeriod"/>
            </a:pPr>
            <a:endParaRPr lang="es-ES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000" dirty="0"/>
              <a:t>No se ha cumplimentado el acuerdo de agrupación (</a:t>
            </a:r>
            <a:r>
              <a:rPr lang="es-ES" sz="2000"/>
              <a:t>4).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279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7DB2338-DD78-BBC8-1215-7111FB977B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¿Cuándo se conocerá la resolución definitiva?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26127C-CC2F-619D-21F9-4AD8B8F5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6F34286F-3C6B-F186-89AD-AAEF3F65E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77" t="13078" r="7403" b="41881"/>
          <a:stretch/>
        </p:blipFill>
        <p:spPr>
          <a:xfrm>
            <a:off x="1644155" y="3113981"/>
            <a:ext cx="6080620" cy="285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6CFCEF9-7806-9F93-71CD-7081D49547FA}"/>
              </a:ext>
            </a:extLst>
          </p:cNvPr>
          <p:cNvSpPr txBox="1"/>
          <p:nvPr/>
        </p:nvSpPr>
        <p:spPr>
          <a:xfrm>
            <a:off x="561973" y="1913137"/>
            <a:ext cx="8905877" cy="1458713"/>
          </a:xfrm>
          <a:prstGeom prst="rect">
            <a:avLst/>
          </a:prstGeom>
        </p:spPr>
        <p:txBody>
          <a:bodyPr vert="horz" wrap="square" lIns="0" tIns="0" rIns="0" bIns="0" rtlCol="0">
            <a:normAutofit fontScale="55000" lnSpcReduction="20000"/>
          </a:bodyPr>
          <a:lstStyle/>
          <a:p>
            <a:r>
              <a:rPr lang="es-ES" sz="2800" dirty="0"/>
              <a:t>El pasado de 14 de junio se publicó en el BOE la orden TES/608/2023: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La </a:t>
            </a:r>
            <a:r>
              <a:rPr lang="es-ES" sz="2800" b="1" dirty="0"/>
              <a:t>ampliación del plazo de resolución </a:t>
            </a:r>
            <a:r>
              <a:rPr lang="es-ES" sz="2800" dirty="0"/>
              <a:t>de la convocatoria hasta el </a:t>
            </a:r>
            <a:r>
              <a:rPr lang="es-ES" sz="2800" b="1" dirty="0"/>
              <a:t>16/09/2023.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 </a:t>
            </a:r>
            <a:r>
              <a:rPr lang="es-ES" sz="2800" b="1" dirty="0">
                <a:solidFill>
                  <a:schemeClr val="tx1"/>
                </a:solidFill>
              </a:rPr>
              <a:t>ampliación del plazo de alegaciones </a:t>
            </a:r>
            <a:r>
              <a:rPr lang="es-ES" sz="2800" dirty="0">
                <a:solidFill>
                  <a:schemeClr val="tx1"/>
                </a:solidFill>
              </a:rPr>
              <a:t>a la propuesta de resolución provisional y a la reformulación de solicitude</a:t>
            </a:r>
            <a:r>
              <a:rPr lang="es-ES" sz="2800" dirty="0"/>
              <a:t>s hasta el </a:t>
            </a:r>
            <a:r>
              <a:rPr lang="es-ES" sz="2800" b="1" dirty="0"/>
              <a:t>28/06/2023</a:t>
            </a:r>
            <a:r>
              <a:rPr lang="es-ES" sz="2800" dirty="0"/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CCE4B8-DB49-C87D-E9E2-91B6D243D0FD}"/>
              </a:ext>
            </a:extLst>
          </p:cNvPr>
          <p:cNvSpPr txBox="1"/>
          <p:nvPr/>
        </p:nvSpPr>
        <p:spPr>
          <a:xfrm>
            <a:off x="981074" y="6172527"/>
            <a:ext cx="7537284" cy="447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1500" dirty="0"/>
              <a:t>Finalización del plazo de ejecución y justificación de los proyectos: 31/10/2023</a:t>
            </a:r>
            <a:endParaRPr lang="es-ES" sz="1500" dirty="0">
              <a:solidFill>
                <a:schemeClr val="tx1"/>
              </a:solidFill>
            </a:endParaRPr>
          </a:p>
        </p:txBody>
      </p:sp>
      <p:sp>
        <p:nvSpPr>
          <p:cNvPr id="15" name="Shape 3603">
            <a:extLst>
              <a:ext uri="{FF2B5EF4-FFF2-40B4-BE49-F238E27FC236}">
                <a16:creationId xmlns:a16="http://schemas.microsoft.com/office/drawing/2014/main" id="{82CBFDAA-DC94-A527-1CF0-B6C9C2F80308}"/>
              </a:ext>
            </a:extLst>
          </p:cNvPr>
          <p:cNvSpPr/>
          <p:nvPr/>
        </p:nvSpPr>
        <p:spPr>
          <a:xfrm>
            <a:off x="428626" y="6145060"/>
            <a:ext cx="390523" cy="417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76"/>
                </a:moveTo>
                <a:cubicBezTo>
                  <a:pt x="21600" y="21294"/>
                  <a:pt x="21348" y="21600"/>
                  <a:pt x="20558" y="21600"/>
                </a:cubicBezTo>
                <a:cubicBezTo>
                  <a:pt x="1006" y="21600"/>
                  <a:pt x="1006" y="21600"/>
                  <a:pt x="1006" y="21600"/>
                </a:cubicBezTo>
                <a:cubicBezTo>
                  <a:pt x="503" y="21600"/>
                  <a:pt x="0" y="21294"/>
                  <a:pt x="0" y="20376"/>
                </a:cubicBezTo>
                <a:cubicBezTo>
                  <a:pt x="0" y="20376"/>
                  <a:pt x="0" y="20070"/>
                  <a:pt x="252" y="19764"/>
                </a:cubicBezTo>
                <a:cubicBezTo>
                  <a:pt x="9919" y="306"/>
                  <a:pt x="9919" y="306"/>
                  <a:pt x="9919" y="306"/>
                </a:cubicBezTo>
                <a:cubicBezTo>
                  <a:pt x="10171" y="0"/>
                  <a:pt x="10423" y="0"/>
                  <a:pt x="10926" y="0"/>
                </a:cubicBezTo>
                <a:cubicBezTo>
                  <a:pt x="11177" y="0"/>
                  <a:pt x="11429" y="0"/>
                  <a:pt x="11681" y="612"/>
                </a:cubicBezTo>
                <a:cubicBezTo>
                  <a:pt x="21600" y="19764"/>
                  <a:pt x="21600" y="19764"/>
                  <a:pt x="21600" y="19764"/>
                </a:cubicBezTo>
                <a:cubicBezTo>
                  <a:pt x="21600" y="20070"/>
                  <a:pt x="21600" y="20376"/>
                  <a:pt x="21600" y="20376"/>
                </a:cubicBezTo>
                <a:close/>
                <a:moveTo>
                  <a:pt x="12184" y="6777"/>
                </a:moveTo>
                <a:cubicBezTo>
                  <a:pt x="12184" y="5859"/>
                  <a:pt x="11681" y="5247"/>
                  <a:pt x="10926" y="5247"/>
                </a:cubicBezTo>
                <a:cubicBezTo>
                  <a:pt x="10171" y="5247"/>
                  <a:pt x="9380" y="5859"/>
                  <a:pt x="9380" y="6777"/>
                </a:cubicBezTo>
                <a:cubicBezTo>
                  <a:pt x="9380" y="12943"/>
                  <a:pt x="9380" y="12943"/>
                  <a:pt x="9380" y="12943"/>
                </a:cubicBezTo>
                <a:cubicBezTo>
                  <a:pt x="9380" y="13904"/>
                  <a:pt x="10171" y="14823"/>
                  <a:pt x="10926" y="14823"/>
                </a:cubicBezTo>
                <a:cubicBezTo>
                  <a:pt x="11681" y="14823"/>
                  <a:pt x="12184" y="13904"/>
                  <a:pt x="12184" y="12943"/>
                </a:cubicBezTo>
                <a:lnTo>
                  <a:pt x="12184" y="6777"/>
                </a:lnTo>
                <a:close/>
                <a:moveTo>
                  <a:pt x="10926" y="16047"/>
                </a:moveTo>
                <a:cubicBezTo>
                  <a:pt x="10171" y="16047"/>
                  <a:pt x="9380" y="16659"/>
                  <a:pt x="9380" y="17621"/>
                </a:cubicBezTo>
                <a:cubicBezTo>
                  <a:pt x="9380" y="18539"/>
                  <a:pt x="10171" y="19151"/>
                  <a:pt x="10926" y="19151"/>
                </a:cubicBezTo>
                <a:cubicBezTo>
                  <a:pt x="11681" y="19151"/>
                  <a:pt x="12184" y="18539"/>
                  <a:pt x="12184" y="17621"/>
                </a:cubicBezTo>
                <a:cubicBezTo>
                  <a:pt x="12184" y="16659"/>
                  <a:pt x="11681" y="16047"/>
                  <a:pt x="10926" y="160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65036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6770B-F551-D444-981A-1D05ED3AF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a-ES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6438-BEEF-F44A-A56D-23BCED512F7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+mj-lt"/>
              </a:rPr>
              <a:t>¿</a:t>
            </a:r>
            <a:r>
              <a:rPr lang="ca-ES" dirty="0" err="1">
                <a:latin typeface="+mj-lt"/>
              </a:rPr>
              <a:t>Qué</a:t>
            </a:r>
            <a:r>
              <a:rPr lang="ca-ES" dirty="0">
                <a:latin typeface="+mj-lt"/>
              </a:rPr>
              <a:t> </a:t>
            </a:r>
            <a:r>
              <a:rPr lang="ca-ES" dirty="0" err="1">
                <a:latin typeface="+mj-lt"/>
              </a:rPr>
              <a:t>sabemos</a:t>
            </a:r>
            <a:r>
              <a:rPr lang="ca-ES" dirty="0">
                <a:latin typeface="+mj-lt"/>
              </a:rPr>
              <a:t> de la </a:t>
            </a:r>
            <a:r>
              <a:rPr lang="ca-ES" dirty="0" err="1">
                <a:latin typeface="+mj-lt"/>
              </a:rPr>
              <a:t>segunda</a:t>
            </a:r>
            <a:r>
              <a:rPr lang="ca-ES" dirty="0">
                <a:latin typeface="+mj-lt"/>
              </a:rPr>
              <a:t> </a:t>
            </a:r>
            <a:r>
              <a:rPr lang="ca-ES" dirty="0" err="1">
                <a:latin typeface="+mj-lt"/>
              </a:rPr>
              <a:t>convocatoria</a:t>
            </a:r>
            <a:r>
              <a:rPr lang="ca-ES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366085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472" y="1379410"/>
            <a:ext cx="8509600" cy="353814"/>
          </a:xfrm>
        </p:spPr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Qué</a:t>
            </a:r>
            <a:r>
              <a:rPr lang="ca-ES" dirty="0"/>
              <a:t> </a:t>
            </a:r>
            <a:r>
              <a:rPr lang="ca-ES" dirty="0" err="1"/>
              <a:t>sabemos</a:t>
            </a:r>
            <a:r>
              <a:rPr lang="ca-ES" dirty="0"/>
              <a:t> de la </a:t>
            </a:r>
            <a:r>
              <a:rPr lang="ca-ES" dirty="0" err="1"/>
              <a:t>convocatoria</a:t>
            </a:r>
            <a:r>
              <a:rPr lang="ca-ES" dirty="0"/>
              <a:t> de 2023?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A52FA1-AE39-3CDC-D751-5ACD94A32E0C}"/>
              </a:ext>
            </a:extLst>
          </p:cNvPr>
          <p:cNvSpPr txBox="1"/>
          <p:nvPr/>
        </p:nvSpPr>
        <p:spPr>
          <a:xfrm>
            <a:off x="290145" y="2409825"/>
            <a:ext cx="4215180" cy="3343275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Previsiblemente la convocatoria se publicará en </a:t>
            </a:r>
            <a:r>
              <a:rPr lang="es-ES" sz="2000" b="1" dirty="0">
                <a:solidFill>
                  <a:schemeClr val="tx1"/>
                </a:solidFill>
              </a:rPr>
              <a:t>septiembre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Se estima que tend</a:t>
            </a:r>
            <a:r>
              <a:rPr lang="es-ES" sz="2000" dirty="0"/>
              <a:t>rá una dotación de </a:t>
            </a:r>
            <a:r>
              <a:rPr lang="es-ES" sz="2000" b="1" dirty="0"/>
              <a:t>1.766 M €</a:t>
            </a:r>
            <a:r>
              <a:rPr lang="es-ES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Seguramente se </a:t>
            </a:r>
            <a:r>
              <a:rPr lang="es-ES" sz="2000" b="1" dirty="0">
                <a:solidFill>
                  <a:schemeClr val="tx1"/>
                </a:solidFill>
              </a:rPr>
              <a:t>ampliará el plazo de exigibilidad </a:t>
            </a:r>
            <a:r>
              <a:rPr lang="es-ES" sz="2000" dirty="0">
                <a:solidFill>
                  <a:schemeClr val="tx1"/>
                </a:solidFill>
              </a:rPr>
              <a:t>de los proyectos. En la primera convocatoria era inferior al año.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/>
              <a:t>El resto de las cláusulas previsiblemente se mantendrán.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5 de julio presentación en Madrid de la </a:t>
            </a:r>
            <a:r>
              <a:rPr lang="es-ES" sz="2000" b="1" dirty="0">
                <a:solidFill>
                  <a:schemeClr val="tx1"/>
                </a:solidFill>
              </a:rPr>
              <a:t>Alianza del PERTE de la ES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84C826-8EBE-A7BF-71D5-CB6FC123DE69}"/>
              </a:ext>
            </a:extLst>
          </p:cNvPr>
          <p:cNvSpPr txBox="1"/>
          <p:nvPr/>
        </p:nvSpPr>
        <p:spPr>
          <a:xfrm>
            <a:off x="6524625" y="18288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800" dirty="0">
              <a:solidFill>
                <a:schemeClr val="tx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6EBC5EE-BA73-E1D1-9300-65B33BB63D5B}"/>
              </a:ext>
            </a:extLst>
          </p:cNvPr>
          <p:cNvGrpSpPr/>
          <p:nvPr/>
        </p:nvGrpSpPr>
        <p:grpSpPr>
          <a:xfrm>
            <a:off x="4800600" y="1828800"/>
            <a:ext cx="4922102" cy="4604417"/>
            <a:chOff x="4800600" y="1828800"/>
            <a:chExt cx="4922102" cy="460441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B32263F-07F8-A981-25B1-1DEB6E663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55"/>
            <a:stretch/>
          </p:blipFill>
          <p:spPr>
            <a:xfrm>
              <a:off x="4800600" y="1828800"/>
              <a:ext cx="4922102" cy="4604417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DFECA93-66DB-441D-F766-C8690E709C87}"/>
                </a:ext>
              </a:extLst>
            </p:cNvPr>
            <p:cNvSpPr/>
            <p:nvPr/>
          </p:nvSpPr>
          <p:spPr>
            <a:xfrm>
              <a:off x="8143875" y="2952749"/>
              <a:ext cx="1578827" cy="3480467"/>
            </a:xfrm>
            <a:prstGeom prst="rect">
              <a:avLst/>
            </a:prstGeom>
            <a:solidFill>
              <a:srgbClr val="FFF2E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7963820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6770B-F551-D444-981A-1D05ED3AF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a-ES" dirty="0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6438-BEEF-F44A-A56D-23BCED512F7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a-ES" dirty="0" err="1">
                <a:latin typeface="+mj-lt"/>
              </a:rPr>
              <a:t>Oportunidades</a:t>
            </a:r>
            <a:endParaRPr lang="ca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03684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472" y="1379410"/>
            <a:ext cx="8509600" cy="353814"/>
          </a:xfrm>
        </p:spPr>
        <p:txBody>
          <a:bodyPr/>
          <a:lstStyle/>
          <a:p>
            <a:r>
              <a:rPr lang="ca-ES" dirty="0" err="1"/>
              <a:t>Oportunidades</a:t>
            </a:r>
            <a:r>
              <a:rPr lang="ca-ES" dirty="0"/>
              <a:t> de la </a:t>
            </a:r>
            <a:r>
              <a:rPr lang="ca-ES" dirty="0" err="1"/>
              <a:t>segunda</a:t>
            </a:r>
            <a:r>
              <a:rPr lang="ca-ES" dirty="0"/>
              <a:t> </a:t>
            </a:r>
            <a:r>
              <a:rPr lang="ca-ES" dirty="0" err="1"/>
              <a:t>convocatoria</a:t>
            </a:r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A52FA1-AE39-3CDC-D751-5ACD94A32E0C}"/>
              </a:ext>
            </a:extLst>
          </p:cNvPr>
          <p:cNvSpPr txBox="1"/>
          <p:nvPr/>
        </p:nvSpPr>
        <p:spPr>
          <a:xfrm>
            <a:off x="290144" y="2049603"/>
            <a:ext cx="9324911" cy="4240361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Conocemos las cláusulas </a:t>
            </a:r>
            <a:r>
              <a:rPr lang="es-ES" sz="2000" dirty="0">
                <a:solidFill>
                  <a:schemeClr val="tx1"/>
                </a:solidFill>
              </a:rPr>
              <a:t>de la convocatoria anticipadamente, lo que nos debe permitir estructurar y generar proyectos para que puedan ser subvencionables.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/>
              <a:t>Se va a </a:t>
            </a:r>
            <a:r>
              <a:rPr lang="es-ES" sz="2000" b="1" dirty="0"/>
              <a:t>ampliar el presupuesto </a:t>
            </a:r>
            <a:r>
              <a:rPr lang="es-ES" sz="2000" dirty="0"/>
              <a:t>de forma sustancial de 99 M € a </a:t>
            </a:r>
            <a:r>
              <a:rPr lang="es-ES" sz="2000" b="1" dirty="0"/>
              <a:t>1.766 M € </a:t>
            </a:r>
            <a:r>
              <a:rPr lang="es-ES" sz="2000" dirty="0"/>
              <a:t>para las entidades de la ES</a:t>
            </a:r>
            <a:r>
              <a:rPr lang="es-ES" sz="20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/>
              <a:t>Aunque hay elementos limitantes, debemos intentar aprovechar estos fondos, y </a:t>
            </a:r>
            <a:r>
              <a:rPr lang="es-ES" sz="2000" b="1" dirty="0"/>
              <a:t>evitar su reintegro</a:t>
            </a:r>
            <a:r>
              <a:rPr lang="es-ES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/>
              <a:t>Más allá del PERTE de ES y del 2023…. La </a:t>
            </a:r>
            <a:r>
              <a:rPr lang="es-ES" sz="2000" b="1" dirty="0"/>
              <a:t>adenda del PRTR </a:t>
            </a:r>
            <a:r>
              <a:rPr lang="es-ES" sz="2000" dirty="0"/>
              <a:t>establece la creación de un </a:t>
            </a:r>
            <a:r>
              <a:rPr lang="es-ES" sz="2000" b="1" dirty="0"/>
              <a:t>Fondo de Impacto Social</a:t>
            </a:r>
            <a:r>
              <a:rPr lang="es-ES" sz="2000" dirty="0"/>
              <a:t> (400 M €) gestionado por COFIDES, para canalizar financiación a inversiones con un impacto social/medioambiental cuantificable y con un retorno financiero igual al capital invertido.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84C826-8EBE-A7BF-71D5-CB6FC123DE69}"/>
              </a:ext>
            </a:extLst>
          </p:cNvPr>
          <p:cNvSpPr txBox="1"/>
          <p:nvPr/>
        </p:nvSpPr>
        <p:spPr>
          <a:xfrm>
            <a:off x="6524625" y="18288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067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1C17-D37C-6A40-A105-9546EA67F8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144E-2992-CA40-B630-ADA2DD3B46C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7750" y="2373741"/>
            <a:ext cx="7442366" cy="3479800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8BA61D8-1319-485F-972D-3EB4CA959B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754" y="2295173"/>
            <a:ext cx="8032746" cy="3068990"/>
          </a:xfrm>
        </p:spPr>
        <p:txBody>
          <a:bodyPr/>
          <a:lstStyle/>
          <a:p>
            <a:r>
              <a:rPr lang="ca-ES" dirty="0"/>
              <a:t>La primera </a:t>
            </a:r>
            <a:r>
              <a:rPr lang="ca-ES" dirty="0" err="1"/>
              <a:t>convocatoria</a:t>
            </a:r>
            <a:r>
              <a:rPr lang="ca-ES" dirty="0"/>
              <a:t> de </a:t>
            </a:r>
            <a:r>
              <a:rPr lang="ca-ES" dirty="0" err="1"/>
              <a:t>ayudas</a:t>
            </a:r>
            <a:r>
              <a:rPr lang="ca-ES" dirty="0"/>
              <a:t> del </a:t>
            </a:r>
            <a:r>
              <a:rPr lang="ca-ES" dirty="0" err="1"/>
              <a:t>Plan</a:t>
            </a:r>
            <a:r>
              <a:rPr lang="ca-ES" dirty="0"/>
              <a:t> Integral de Impulso a la </a:t>
            </a:r>
            <a:r>
              <a:rPr lang="ca-ES" dirty="0" err="1"/>
              <a:t>Economía</a:t>
            </a:r>
            <a:r>
              <a:rPr lang="ca-ES" dirty="0"/>
              <a:t> Social </a:t>
            </a:r>
          </a:p>
          <a:p>
            <a:r>
              <a:rPr lang="ca-ES" dirty="0"/>
              <a:t>¿</a:t>
            </a:r>
            <a:r>
              <a:rPr lang="ca-ES" dirty="0" err="1"/>
              <a:t>Qué</a:t>
            </a:r>
            <a:r>
              <a:rPr lang="ca-ES" dirty="0"/>
              <a:t> ha </a:t>
            </a:r>
            <a:r>
              <a:rPr lang="ca-ES" dirty="0" err="1"/>
              <a:t>pasado</a:t>
            </a:r>
            <a:r>
              <a:rPr lang="ca-ES" dirty="0"/>
              <a:t> con esta primera </a:t>
            </a:r>
            <a:r>
              <a:rPr lang="ca-ES" dirty="0" err="1"/>
              <a:t>convocatoria</a:t>
            </a:r>
            <a:r>
              <a:rPr lang="ca-ES" dirty="0"/>
              <a:t>?</a:t>
            </a:r>
          </a:p>
          <a:p>
            <a:r>
              <a:rPr lang="ca-ES" dirty="0"/>
              <a:t>¿</a:t>
            </a:r>
            <a:r>
              <a:rPr lang="ca-ES" dirty="0" err="1"/>
              <a:t>Qué</a:t>
            </a:r>
            <a:r>
              <a:rPr lang="ca-ES" dirty="0"/>
              <a:t> </a:t>
            </a:r>
            <a:r>
              <a:rPr lang="ca-ES" dirty="0" err="1"/>
              <a:t>sabemos</a:t>
            </a:r>
            <a:r>
              <a:rPr lang="ca-ES" dirty="0"/>
              <a:t> de la </a:t>
            </a:r>
            <a:r>
              <a:rPr lang="ca-ES" dirty="0" err="1"/>
              <a:t>próxima</a:t>
            </a:r>
            <a:r>
              <a:rPr lang="ca-ES" dirty="0"/>
              <a:t> </a:t>
            </a:r>
            <a:r>
              <a:rPr lang="ca-ES" dirty="0" err="1"/>
              <a:t>convocatoria</a:t>
            </a:r>
            <a:r>
              <a:rPr lang="ca-ES" dirty="0"/>
              <a:t>?</a:t>
            </a:r>
          </a:p>
          <a:p>
            <a:r>
              <a:rPr lang="ca-ES" dirty="0" err="1"/>
              <a:t>Oportunidades</a:t>
            </a:r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7698361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 descr="Imagen que contiene edificio, hecho de madera&#10;&#10;Descripción generada automáticamente">
            <a:extLst>
              <a:ext uri="{FF2B5EF4-FFF2-40B4-BE49-F238E27FC236}">
                <a16:creationId xmlns:a16="http://schemas.microsoft.com/office/drawing/2014/main" id="{7A132566-C5BD-7D0C-12F7-374AFAE227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98487" y="1612572"/>
            <a:ext cx="5484231" cy="3064203"/>
          </a:xfr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23E2795-37B7-785A-1BD7-E811A9F6CAE6}"/>
              </a:ext>
            </a:extLst>
          </p:cNvPr>
          <p:cNvSpPr txBox="1">
            <a:spLocks/>
          </p:cNvSpPr>
          <p:nvPr/>
        </p:nvSpPr>
        <p:spPr>
          <a:xfrm>
            <a:off x="1022050" y="5138471"/>
            <a:ext cx="8509600" cy="353814"/>
          </a:xfrm>
          <a:prstGeom prst="rect">
            <a:avLst/>
          </a:prstGeom>
        </p:spPr>
        <p:txBody>
          <a:bodyPr/>
          <a:lstStyle>
            <a:lvl1pPr marL="0" marR="0" indent="0" algn="l" defTabSz="4482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765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1pPr>
            <a:lvl2pPr marL="448285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2pPr>
            <a:lvl3pPr marL="896571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3pPr>
            <a:lvl4pPr marL="1344856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4pPr>
            <a:lvl5pPr marL="1793142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5pPr>
            <a:lvl6pPr marL="2465569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3855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2141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425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CONTACTO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9E9B48-955E-5F73-63BC-F71C48DD44D3}"/>
              </a:ext>
            </a:extLst>
          </p:cNvPr>
          <p:cNvSpPr txBox="1">
            <a:spLocks/>
          </p:cNvSpPr>
          <p:nvPr/>
        </p:nvSpPr>
        <p:spPr>
          <a:xfrm>
            <a:off x="231572" y="5222344"/>
            <a:ext cx="2958788" cy="1309230"/>
          </a:xfrm>
          <a:prstGeom prst="rect">
            <a:avLst/>
          </a:prstGeom>
        </p:spPr>
        <p:txBody>
          <a:bodyPr/>
          <a:lstStyle>
            <a:lvl1pPr marL="0" marR="0" indent="0" algn="l" defTabSz="4482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765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1pPr>
            <a:lvl2pPr marL="448285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2pPr>
            <a:lvl3pPr marL="896571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3pPr>
            <a:lvl4pPr marL="1344856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4pPr>
            <a:lvl5pPr marL="1793142" indent="0" algn="l" defTabSz="4482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667" b="0" i="0" kern="1200" spc="-39">
                <a:solidFill>
                  <a:srgbClr val="1E2325"/>
                </a:solidFill>
                <a:latin typeface="Gill Sans"/>
                <a:ea typeface="+mn-ea"/>
                <a:cs typeface="Gill Sans"/>
              </a:defRPr>
            </a:lvl5pPr>
            <a:lvl6pPr marL="2465569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3855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2141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425" indent="-224143" algn="l" defTabSz="448285" rtl="0" eaLnBrk="1" latinLnBrk="0" hangingPunct="1">
              <a:spcBef>
                <a:spcPct val="20000"/>
              </a:spcBef>
              <a:buFont typeface="Arial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</a:pPr>
            <a:endParaRPr lang="es-ES" sz="1600" dirty="0">
              <a:solidFill>
                <a:srgbClr val="4A4F5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1600" dirty="0">
                <a:solidFill>
                  <a:srgbClr val="4A4F54"/>
                </a:solidFill>
                <a:latin typeface="Century Gothic" panose="020B0502020202020204" pitchFamily="34" charset="0"/>
              </a:rPr>
              <a:t>	Marta </a:t>
            </a:r>
            <a:r>
              <a:rPr lang="es-ES" sz="1600" dirty="0" err="1">
                <a:solidFill>
                  <a:srgbClr val="4A4F54"/>
                </a:solidFill>
                <a:latin typeface="Century Gothic" panose="020B0502020202020204" pitchFamily="34" charset="0"/>
              </a:rPr>
              <a:t>Boixadós</a:t>
            </a:r>
            <a:endParaRPr lang="es-ES" sz="1600" dirty="0">
              <a:solidFill>
                <a:srgbClr val="4A4F54"/>
              </a:solidFill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s-E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mboixados@lksnext.com</a:t>
            </a:r>
          </a:p>
          <a:p>
            <a:pPr lvl="1" algn="just">
              <a:lnSpc>
                <a:spcPct val="100000"/>
              </a:lnSpc>
            </a:pPr>
            <a:r>
              <a:rPr lang="es-ES" sz="1600" dirty="0">
                <a:solidFill>
                  <a:srgbClr val="4A4F54"/>
                </a:solidFill>
                <a:latin typeface="Century Gothic" panose="020B0502020202020204" pitchFamily="34" charset="0"/>
              </a:rPr>
              <a:t>Teléfono: 605 777 411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4A4F5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4A4F5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4A5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4188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86361A-69F9-0247-BE74-12AD3FEEB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SEDE SOCIAL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POLO DE INNOVACIÓN GARAIA-GOIRU, 7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20500 ARRASATE-MONDRAGÓN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TEL. +34 902 540 990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04AE9-B10D-2E42-963C-79051DF95D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DONOSTIA-SAN SEBASTIÁN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PARQUE EMPRESARIAL ZUATZU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EDIFICIO URUMEA-PLANTA1- LOCAL 1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ZUBIBERRI BIDEA, 31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20018 DONOSTIA-SAN SEBASTIÁN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TEL. +34 902 540 990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98F90-99B3-1243-A0A0-C11D33DB6D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BILBAO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PARQUE TECNOLÓGICO DE ZAMUDIO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EDIFICIO 207-A, BAJO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48170 ZAMUDIO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TEL. +34 902 540 990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0BAC6-9236-8348-AB29-CF3C31802A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VITORIA-GASTEIZ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PEDRO ASÚA, 75-77 01008 VITORIA-GASTEIZ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TEL. +34 945 287 800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45E346-B9AB-C04D-976D-0EB721BF50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CANTABRIA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PARQUE EMPR. TIRSO GONZÁLEZ - F2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PORTAL 22- 1ª PLANTA-OF. 1-2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39610 EL ASTILLERO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TEL. +34 942 544 938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3C2036-8D55-4742-A4AB-77F64CB0FF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INFO@LKSNEXT.COM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WWW.LKSNEXT.COM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D58D9-7506-8D43-9C92-EC04C90842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MADRID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PERÚ, 6 EDIFICIO A BAJO 3º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28290 LAS ROZAS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+34 900 970 038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9BA430-5840-984B-8CC1-41437619E9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ca-ES" b="1" dirty="0">
                <a:latin typeface="Century Gothic" panose="020B0502020202020204" pitchFamily="34" charset="0"/>
              </a:rPr>
              <a:t>AQUITAINE – FRANCE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TECHNOPOLE IZARBEL IMMEUBLE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CRÉ@TICITÉ. BATÎMEN A</a:t>
            </a:r>
            <a:br>
              <a:rPr lang="ca-ES" b="1" dirty="0">
                <a:latin typeface="Century Gothic" panose="020B0502020202020204" pitchFamily="34" charset="0"/>
              </a:rPr>
            </a:br>
            <a:r>
              <a:rPr lang="ca-ES" b="1" dirty="0">
                <a:latin typeface="Century Gothic" panose="020B0502020202020204" pitchFamily="34" charset="0"/>
              </a:rPr>
              <a:t>64210 BIDART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TEL. +33 5 59 58 00 00</a:t>
            </a:r>
          </a:p>
        </p:txBody>
      </p:sp>
    </p:spTree>
    <p:extLst>
      <p:ext uri="{BB962C8B-B14F-4D97-AF65-F5344CB8AC3E}">
        <p14:creationId xmlns:p14="http://schemas.microsoft.com/office/powerpoint/2010/main" val="16619236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6770B-F551-D444-981A-1D05ED3AF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a-ES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6438-BEEF-F44A-A56D-23BCED512F7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+mj-lt"/>
              </a:rPr>
              <a:t>La primera </a:t>
            </a:r>
            <a:r>
              <a:rPr lang="ca-ES" dirty="0" err="1">
                <a:latin typeface="+mj-lt"/>
              </a:rPr>
              <a:t>convocatoria</a:t>
            </a:r>
            <a:r>
              <a:rPr lang="ca-ES" dirty="0">
                <a:latin typeface="+mj-lt"/>
              </a:rPr>
              <a:t> de </a:t>
            </a:r>
            <a:r>
              <a:rPr lang="ca-ES" dirty="0" err="1">
                <a:latin typeface="+mj-lt"/>
              </a:rPr>
              <a:t>ayudas</a:t>
            </a:r>
            <a:r>
              <a:rPr lang="ca-ES" dirty="0">
                <a:latin typeface="+mj-lt"/>
              </a:rPr>
              <a:t> del </a:t>
            </a:r>
            <a:r>
              <a:rPr lang="ca-ES" dirty="0" err="1">
                <a:latin typeface="+mj-lt"/>
              </a:rPr>
              <a:t>Plan</a:t>
            </a:r>
            <a:r>
              <a:rPr lang="ca-ES" dirty="0">
                <a:latin typeface="+mj-lt"/>
              </a:rPr>
              <a:t> Integral de Impulso a la </a:t>
            </a:r>
            <a:r>
              <a:rPr lang="ca-ES" dirty="0" err="1">
                <a:latin typeface="+mj-lt"/>
              </a:rPr>
              <a:t>Economía</a:t>
            </a:r>
            <a:r>
              <a:rPr lang="ca-ES" dirty="0">
                <a:latin typeface="+mj-lt"/>
              </a:rPr>
              <a:t> Social (PERTE ES)</a:t>
            </a:r>
          </a:p>
        </p:txBody>
      </p:sp>
    </p:spTree>
    <p:extLst>
      <p:ext uri="{BB962C8B-B14F-4D97-AF65-F5344CB8AC3E}">
        <p14:creationId xmlns:p14="http://schemas.microsoft.com/office/powerpoint/2010/main" val="283687172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Cuándo</a:t>
            </a:r>
            <a:r>
              <a:rPr lang="ca-ES" dirty="0"/>
              <a:t> </a:t>
            </a:r>
            <a:r>
              <a:rPr lang="ca-ES" dirty="0" err="1"/>
              <a:t>empezó</a:t>
            </a:r>
            <a:r>
              <a:rPr lang="ca-ES" dirty="0"/>
              <a:t> </a:t>
            </a:r>
            <a:r>
              <a:rPr lang="ca-ES" dirty="0" err="1"/>
              <a:t>todo</a:t>
            </a:r>
            <a:r>
              <a:rPr lang="ca-E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32A5F-4A5A-5547-A7DF-A2F695476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088" y="3585798"/>
            <a:ext cx="8706368" cy="1258386"/>
          </a:xfrm>
        </p:spPr>
        <p:txBody>
          <a:bodyPr/>
          <a:lstStyle/>
          <a:p>
            <a:endParaRPr lang="es-ES" dirty="0">
              <a:solidFill>
                <a:srgbClr val="539088"/>
              </a:solidFill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sz="1400" dirty="0">
                <a:hlinkClick r:id="rId4"/>
              </a:rPr>
              <a:t>Orden TES/1233/2022, de 5 de diciembre, por la que se establecen las bases reguladoras de las ayudas para el Plan Integral de Impulso a la Economía Social para la generación de un tejido económico, inclusivo y sostenible y por la que se aprueba la convocatoria de ayudas para proyectos innovadores para los años 2022 y 2023, en el marco del Plan de Recuperación, Transformación y Resiliencia</a:t>
            </a:r>
            <a:endParaRPr lang="es-ES" sz="1400" dirty="0"/>
          </a:p>
          <a:p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44F3F4-F414-757A-C823-7884C35A3A88}"/>
              </a:ext>
            </a:extLst>
          </p:cNvPr>
          <p:cNvSpPr txBox="1"/>
          <p:nvPr/>
        </p:nvSpPr>
        <p:spPr>
          <a:xfrm>
            <a:off x="756410" y="2349354"/>
            <a:ext cx="8646046" cy="769121"/>
          </a:xfrm>
          <a:prstGeom prst="rect">
            <a:avLst/>
          </a:prstGeom>
        </p:spPr>
        <p:txBody>
          <a:bodyPr vert="horz" wrap="square" lIns="0" tIns="0" rIns="0" bIns="0" rtlCol="0"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s-ES" sz="2800" dirty="0">
                <a:solidFill>
                  <a:schemeClr val="tx1"/>
                </a:solidFill>
              </a:rPr>
              <a:t>Después de varios meses de espera se publica </a:t>
            </a:r>
            <a:r>
              <a:rPr lang="es-ES" sz="2800" b="1" dirty="0">
                <a:solidFill>
                  <a:schemeClr val="tx1"/>
                </a:solidFill>
              </a:rPr>
              <a:t>14 de diciembre de 2022 </a:t>
            </a:r>
            <a:r>
              <a:rPr lang="es-ES" sz="2800" dirty="0">
                <a:solidFill>
                  <a:schemeClr val="tx1"/>
                </a:solidFill>
              </a:rPr>
              <a:t>en el BOE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la </a:t>
            </a:r>
            <a:r>
              <a:rPr lang="es-ES" sz="3400" b="1" dirty="0">
                <a:solidFill>
                  <a:schemeClr val="tx1"/>
                </a:solidFill>
              </a:rPr>
              <a:t>orden de bases y la primera convocatoria</a:t>
            </a:r>
            <a:r>
              <a:rPr lang="es-ES" sz="2800" dirty="0">
                <a:solidFill>
                  <a:schemeClr val="tx1"/>
                </a:solidFill>
              </a:rPr>
              <a:t> de ayudas del Plan Integral de Impulso a la Economía Social (PERTE ES).</a:t>
            </a:r>
          </a:p>
        </p:txBody>
      </p:sp>
    </p:spTree>
    <p:extLst>
      <p:ext uri="{BB962C8B-B14F-4D97-AF65-F5344CB8AC3E}">
        <p14:creationId xmlns:p14="http://schemas.microsoft.com/office/powerpoint/2010/main" val="28409966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err="1"/>
              <a:t>Características</a:t>
            </a:r>
            <a:r>
              <a:rPr lang="ca-ES" dirty="0"/>
              <a:t> de la </a:t>
            </a:r>
            <a:r>
              <a:rPr lang="ca-ES" dirty="0" err="1"/>
              <a:t>ayuda</a:t>
            </a:r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C79FE2-167D-0E86-55FE-BE400971D65D}"/>
              </a:ext>
            </a:extLst>
          </p:cNvPr>
          <p:cNvSpPr txBox="1"/>
          <p:nvPr/>
        </p:nvSpPr>
        <p:spPr>
          <a:xfrm>
            <a:off x="905854" y="1888620"/>
            <a:ext cx="8816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Entidad convocante: </a:t>
            </a:r>
            <a:r>
              <a:rPr lang="es-ES" sz="1400" dirty="0"/>
              <a:t>Ministerio de Trabajo y Economía Social.</a:t>
            </a:r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Dotación presupuestaria: 99,340 millones de € (en la segunda convocatoria de 2023: 1.766 M €)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Subvención a fondo perdido</a:t>
            </a:r>
            <a:r>
              <a:rPr lang="es-ES" sz="1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Concurrencia competitiva </a:t>
            </a:r>
            <a:r>
              <a:rPr lang="es-ES" sz="1400" dirty="0"/>
              <a:t>se valoran las memorias recibidas de cada proyecto, siendo beneficiarias aquellas entidades que obtengan una puntuación más alta.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Plazo presentación solicitudes </a:t>
            </a:r>
            <a:r>
              <a:rPr lang="es-ES" sz="1400" dirty="0"/>
              <a:t>hasta el 16 de enero de 2023, el 14 de enero se amplió hasta el 31 de enero 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Subvención con </a:t>
            </a:r>
            <a:r>
              <a:rPr lang="es-ES" sz="1400" b="1" dirty="0">
                <a:solidFill>
                  <a:schemeClr val="accent6"/>
                </a:solidFill>
              </a:rPr>
              <a:t>carácter incentivador</a:t>
            </a:r>
            <a:r>
              <a:rPr lang="es-ES" sz="1400" dirty="0"/>
              <a:t>. Se subvencionan los proyectos iniciados a partir de la fecha de solicitud no aquellos anteriores.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Es </a:t>
            </a:r>
            <a:r>
              <a:rPr lang="es-ES" sz="1400" b="1" dirty="0"/>
              <a:t>incompatible</a:t>
            </a:r>
            <a:r>
              <a:rPr lang="es-ES" sz="1400" dirty="0"/>
              <a:t> con cualquier otra ayuda pública europea, estatal o autonómica.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La </a:t>
            </a:r>
            <a:r>
              <a:rPr lang="es-ES" sz="1400" b="1" dirty="0"/>
              <a:t>subcontratación</a:t>
            </a:r>
            <a:r>
              <a:rPr lang="es-ES" sz="1400" dirty="0"/>
              <a:t> está permitida pudiendo cubrir </a:t>
            </a:r>
            <a:r>
              <a:rPr lang="es-ES" sz="1400" b="1" dirty="0"/>
              <a:t>hasta el 50% de la actuación </a:t>
            </a:r>
            <a:r>
              <a:rPr lang="es-ES" sz="1400" dirty="0"/>
              <a:t>subvencionada, </a:t>
            </a:r>
            <a:r>
              <a:rPr lang="es-ES" sz="1400"/>
              <a:t>y preferentemente </a:t>
            </a:r>
            <a:r>
              <a:rPr lang="es-ES" sz="1400" dirty="0"/>
              <a:t>con entidades de la Economía social.</a:t>
            </a:r>
          </a:p>
          <a:p>
            <a:pPr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No consume </a:t>
            </a:r>
            <a:r>
              <a:rPr lang="es-ES" sz="1400" b="1" dirty="0" err="1"/>
              <a:t>mínimis</a:t>
            </a:r>
            <a:r>
              <a:rPr lang="es-E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9744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Quiénes</a:t>
            </a:r>
            <a:r>
              <a:rPr lang="ca-ES" dirty="0"/>
              <a:t> son los </a:t>
            </a:r>
            <a:r>
              <a:rPr lang="ca-ES" dirty="0" err="1"/>
              <a:t>beneficiarios</a:t>
            </a:r>
            <a:r>
              <a:rPr lang="ca-ES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C1CEC55-C692-C0AF-748B-D95D51D81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784"/>
            <a:ext cx="9906000" cy="50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107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Qué</a:t>
            </a:r>
            <a:r>
              <a:rPr lang="ca-ES" dirty="0"/>
              <a:t> </a:t>
            </a:r>
            <a:r>
              <a:rPr lang="ca-ES" dirty="0" err="1"/>
              <a:t>financia</a:t>
            </a:r>
            <a:r>
              <a:rPr lang="ca-ES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C79FE2-167D-0E86-55FE-BE400971D65D}"/>
              </a:ext>
            </a:extLst>
          </p:cNvPr>
          <p:cNvSpPr txBox="1"/>
          <p:nvPr/>
        </p:nvSpPr>
        <p:spPr>
          <a:xfrm>
            <a:off x="905854" y="1888620"/>
            <a:ext cx="850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Desarrollo de al menos 30 proyectos innovadores en materia de organización o procesos.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El proyecto debe ejecutarse en </a:t>
            </a:r>
            <a:r>
              <a:rPr lang="es-ES" sz="1400" b="1" dirty="0">
                <a:solidFill>
                  <a:schemeClr val="accent6"/>
                </a:solidFill>
              </a:rPr>
              <a:t>2 CCAA</a:t>
            </a:r>
            <a:r>
              <a:rPr lang="es-ES" sz="1400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Debe iniciarse </a:t>
            </a:r>
            <a:r>
              <a:rPr lang="es-ES" sz="1400" b="1" dirty="0">
                <a:solidFill>
                  <a:schemeClr val="accent6"/>
                </a:solidFill>
              </a:rPr>
              <a:t>después de la fecha de la solicitud de ayuda. </a:t>
            </a:r>
            <a:r>
              <a:rPr lang="es-ES" sz="1400" dirty="0"/>
              <a:t>Efecto incentivador.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Plazo máximo ejecución y justificación: 31/10/2023.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El proyecto debe integrarse en al menos 1 de los 5 programas definidos</a:t>
            </a:r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B3113E-7E15-525F-E2C3-47996DFDA3E5}"/>
              </a:ext>
            </a:extLst>
          </p:cNvPr>
          <p:cNvSpPr txBox="1"/>
          <p:nvPr/>
        </p:nvSpPr>
        <p:spPr>
          <a:xfrm>
            <a:off x="653795" y="3273852"/>
            <a:ext cx="8650277" cy="348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lnSpc>
                <a:spcPts val="1900"/>
              </a:lnSpc>
              <a:buFont typeface="+mj-lt"/>
              <a:buAutoNum type="arabicPeriod"/>
            </a:pPr>
            <a:r>
              <a:rPr lang="es-ES" sz="1400" b="1" dirty="0">
                <a:solidFill>
                  <a:srgbClr val="E5650D"/>
                </a:solidFill>
              </a:rPr>
              <a:t>TRANSFORMA_ES</a:t>
            </a:r>
            <a:r>
              <a:rPr lang="es-ES" sz="1400" b="1" dirty="0"/>
              <a:t>: </a:t>
            </a:r>
            <a:r>
              <a:rPr lang="es-ES" sz="1400" dirty="0"/>
              <a:t>financia la generación y mantenimiento del empleo de </a:t>
            </a:r>
            <a:r>
              <a:rPr lang="es-ES" sz="1400" b="1" dirty="0"/>
              <a:t>empresas viables </a:t>
            </a:r>
            <a:r>
              <a:rPr lang="es-ES" sz="1400" dirty="0"/>
              <a:t>que estén atravesando dificultades o sin relevo generacional, mediante su </a:t>
            </a:r>
            <a:r>
              <a:rPr lang="es-ES" sz="1400" b="1" dirty="0"/>
              <a:t>conversión en fórmulas empresariales de la </a:t>
            </a:r>
            <a:r>
              <a:rPr lang="es-ES" sz="1400" b="1"/>
              <a:t>Economía Social </a:t>
            </a:r>
            <a:r>
              <a:rPr lang="es-ES" sz="1400" dirty="0"/>
              <a:t>(cooperativas y sociedades laborales).</a:t>
            </a:r>
          </a:p>
          <a:p>
            <a:pPr lvl="1" indent="-342900">
              <a:lnSpc>
                <a:spcPts val="1900"/>
              </a:lnSpc>
              <a:buFont typeface="+mj-lt"/>
              <a:buAutoNum type="arabicPeriod"/>
            </a:pPr>
            <a:r>
              <a:rPr lang="es-ES" sz="1400" b="1" dirty="0">
                <a:solidFill>
                  <a:srgbClr val="E5650D"/>
                </a:solidFill>
              </a:rPr>
              <a:t>INICIATIVA_ES</a:t>
            </a:r>
            <a:r>
              <a:rPr lang="es-ES" sz="1400" b="1" dirty="0"/>
              <a:t>:</a:t>
            </a:r>
            <a:r>
              <a:rPr lang="es-ES" sz="1400" dirty="0"/>
              <a:t> para la creación y consolidación del tejido productivo de la Economía Social con carácter innovador, incidiendo en el </a:t>
            </a:r>
            <a:r>
              <a:rPr lang="es-ES" sz="1400" b="1" dirty="0"/>
              <a:t>relevo generacional y en el emprendimiento juvenil</a:t>
            </a:r>
            <a:r>
              <a:rPr lang="es-ES" sz="1400" dirty="0"/>
              <a:t>.</a:t>
            </a:r>
          </a:p>
          <a:p>
            <a:pPr lvl="1" indent="-342900">
              <a:lnSpc>
                <a:spcPts val="1900"/>
              </a:lnSpc>
              <a:buFont typeface="+mj-lt"/>
              <a:buAutoNum type="arabicPeriod"/>
            </a:pPr>
            <a:r>
              <a:rPr lang="es-ES" sz="1400" b="1" dirty="0">
                <a:solidFill>
                  <a:srgbClr val="E5650D"/>
                </a:solidFill>
              </a:rPr>
              <a:t>IMPULSA-TEC</a:t>
            </a:r>
            <a:r>
              <a:rPr lang="es-ES" sz="1400" dirty="0"/>
              <a:t>: subvenciona proyectos trasformadores de apoyo a la </a:t>
            </a:r>
            <a:r>
              <a:rPr lang="es-ES" sz="1400" b="1" dirty="0"/>
              <a:t>modernización tecnológica de las empresas de la Economía Social</a:t>
            </a:r>
            <a:r>
              <a:rPr lang="es-ES" sz="1400" dirty="0"/>
              <a:t> mediante la creación de plataformas digitales, la automatización de procesos y el uso de herramientas tecnológicas.</a:t>
            </a:r>
          </a:p>
          <a:p>
            <a:pPr lvl="1" indent="-342900">
              <a:lnSpc>
                <a:spcPts val="1900"/>
              </a:lnSpc>
              <a:buFont typeface="+mj-lt"/>
              <a:buAutoNum type="arabicPeriod"/>
            </a:pPr>
            <a:r>
              <a:rPr lang="es-ES" sz="1400" b="1" dirty="0">
                <a:solidFill>
                  <a:srgbClr val="E5650D"/>
                </a:solidFill>
              </a:rPr>
              <a:t>ALIANZAS_ES</a:t>
            </a:r>
            <a:r>
              <a:rPr lang="es-ES" sz="1400" dirty="0"/>
              <a:t>: financia la </a:t>
            </a:r>
            <a:r>
              <a:rPr lang="es-ES" sz="1400" b="1" dirty="0"/>
              <a:t>promoción de las redes </a:t>
            </a:r>
            <a:r>
              <a:rPr lang="es-ES" sz="1400" dirty="0"/>
              <a:t>de cooperativas, sociedades laborales y otras fórmulas de Economía Social acompañada de medidas de capacitación y formación para ofrecer nuevos servicios integrales a la sociedad.</a:t>
            </a:r>
          </a:p>
          <a:p>
            <a:pPr lvl="1" indent="-342900">
              <a:lnSpc>
                <a:spcPts val="19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b="1" dirty="0">
                <a:solidFill>
                  <a:srgbClr val="E5650D"/>
                </a:solidFill>
              </a:rPr>
              <a:t>SOSTENIBLE_ES</a:t>
            </a:r>
            <a:r>
              <a:rPr lang="es-ES" sz="1400" dirty="0">
                <a:solidFill>
                  <a:srgbClr val="E5650D"/>
                </a:solidFill>
              </a:rPr>
              <a:t>: </a:t>
            </a:r>
            <a:r>
              <a:rPr lang="es-ES" sz="1400" dirty="0"/>
              <a:t>para apoyar el impulso de las </a:t>
            </a:r>
            <a:r>
              <a:rPr lang="es-ES" sz="1400" b="1" dirty="0"/>
              <a:t>transiciones sostenibles e inclusivas </a:t>
            </a:r>
            <a:r>
              <a:rPr lang="es-ES" sz="1400" dirty="0"/>
              <a:t>de empresas de la Economía Social y de colectivos en situación de vulnerabilidad.</a:t>
            </a:r>
          </a:p>
        </p:txBody>
      </p:sp>
    </p:spTree>
    <p:extLst>
      <p:ext uri="{BB962C8B-B14F-4D97-AF65-F5344CB8AC3E}">
        <p14:creationId xmlns:p14="http://schemas.microsoft.com/office/powerpoint/2010/main" val="55774603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Cuánto</a:t>
            </a:r>
            <a:r>
              <a:rPr lang="ca-ES" dirty="0"/>
              <a:t> </a:t>
            </a:r>
            <a:r>
              <a:rPr lang="ca-ES" dirty="0" err="1"/>
              <a:t>financia</a:t>
            </a:r>
            <a:r>
              <a:rPr lang="ca-ES" dirty="0"/>
              <a:t>? – </a:t>
            </a:r>
            <a:r>
              <a:rPr lang="ca-ES" dirty="0" err="1"/>
              <a:t>Intensidad</a:t>
            </a:r>
            <a:r>
              <a:rPr lang="ca-ES" dirty="0"/>
              <a:t> y </a:t>
            </a:r>
            <a:r>
              <a:rPr lang="ca-ES" dirty="0" err="1"/>
              <a:t>cuantía</a:t>
            </a:r>
            <a:r>
              <a:rPr lang="ca-ES" dirty="0"/>
              <a:t> de la </a:t>
            </a:r>
            <a:r>
              <a:rPr lang="ca-ES" dirty="0" err="1"/>
              <a:t>ayuda</a:t>
            </a:r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9280CE-CD89-C600-6268-188907B66875}"/>
              </a:ext>
            </a:extLst>
          </p:cNvPr>
          <p:cNvSpPr txBox="1"/>
          <p:nvPr/>
        </p:nvSpPr>
        <p:spPr>
          <a:xfrm>
            <a:off x="932507" y="5593509"/>
            <a:ext cx="9127125" cy="98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Importe de la subvención: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Mínimo: 50.000 €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Máximo: 3.500.000 €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15E05FE-0418-F837-C835-48FB0EC5C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147314"/>
              </p:ext>
            </p:extLst>
          </p:nvPr>
        </p:nvGraphicFramePr>
        <p:xfrm>
          <a:off x="953660" y="1133376"/>
          <a:ext cx="8453099" cy="554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89031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34588-D0D7-414A-BFC4-D3254F6E1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/>
              <a:t>¿</a:t>
            </a:r>
            <a:r>
              <a:rPr lang="ca-ES" dirty="0" err="1"/>
              <a:t>Cuándo</a:t>
            </a:r>
            <a:r>
              <a:rPr lang="ca-ES" dirty="0"/>
              <a:t> se cobra la </a:t>
            </a:r>
            <a:r>
              <a:rPr lang="ca-ES" dirty="0" err="1"/>
              <a:t>ayuda</a:t>
            </a:r>
            <a:r>
              <a:rPr lang="ca-ES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3E86-2B87-3445-B8C0-954D263B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7EC8-DD23-EA45-B72A-C6B988957888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AAF366-9DBB-59E7-71BC-FD7A8B817BBE}"/>
              </a:ext>
            </a:extLst>
          </p:cNvPr>
          <p:cNvSpPr txBox="1"/>
          <p:nvPr/>
        </p:nvSpPr>
        <p:spPr>
          <a:xfrm>
            <a:off x="927509" y="2106062"/>
            <a:ext cx="9288855" cy="32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realizarán </a:t>
            </a:r>
            <a:r>
              <a:rPr lang="es-ES" b="1" dirty="0"/>
              <a:t>2 pagos </a:t>
            </a:r>
            <a:r>
              <a:rPr lang="es-ES" dirty="0"/>
              <a:t>de la ayuda mediante transferencia:</a:t>
            </a:r>
          </a:p>
          <a:p>
            <a:endParaRPr lang="es-ES" dirty="0"/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30% del importe concedido cuando se publique la resolución de la concesión.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/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70% cuando se acredite el inicio del objeto de la subvención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/>
          </a:p>
          <a:p>
            <a:pPr marL="800100" lvl="1" indent="-342900">
              <a:buFont typeface="+mj-lt"/>
              <a:buAutoNum type="arabicPeriod"/>
            </a:pPr>
            <a:endParaRPr lang="es-ES" dirty="0"/>
          </a:p>
          <a:p>
            <a:r>
              <a:rPr lang="es-ES" dirty="0"/>
              <a:t>Estos pagos tienen carácter anticipado y </a:t>
            </a:r>
            <a:r>
              <a:rPr lang="es-ES" b="1" dirty="0"/>
              <a:t>no se exige la formalización de una garantía bancaria.</a:t>
            </a:r>
          </a:p>
        </p:txBody>
      </p:sp>
    </p:spTree>
    <p:extLst>
      <p:ext uri="{BB962C8B-B14F-4D97-AF65-F5344CB8AC3E}">
        <p14:creationId xmlns:p14="http://schemas.microsoft.com/office/powerpoint/2010/main" val="341719375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esentación power point imprimible">
  <a:themeElements>
    <a:clrScheme name="BIZIKIRO 2">
      <a:dk1>
        <a:srgbClr val="000000"/>
      </a:dk1>
      <a:lt1>
        <a:sysClr val="window" lastClr="FFFFFF"/>
      </a:lt1>
      <a:dk2>
        <a:srgbClr val="313131"/>
      </a:dk2>
      <a:lt2>
        <a:srgbClr val="F4F3F4"/>
      </a:lt2>
      <a:accent1>
        <a:srgbClr val="64ADA3"/>
      </a:accent1>
      <a:accent2>
        <a:srgbClr val="B5CD00"/>
      </a:accent2>
      <a:accent3>
        <a:srgbClr val="4C6963"/>
      </a:accent3>
      <a:accent4>
        <a:srgbClr val="8064A2"/>
      </a:accent4>
      <a:accent5>
        <a:srgbClr val="4BACC6"/>
      </a:accent5>
      <a:accent6>
        <a:srgbClr val="F79646"/>
      </a:accent6>
      <a:hlink>
        <a:srgbClr val="64ADA3"/>
      </a:hlink>
      <a:folHlink>
        <a:srgbClr val="53908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>
          <a:defRPr sz="280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0 - LKS NEXT NUEVO PPT imprimir (1)" id="{8EFC9033-2314-4FDC-9CD2-95F44AB1F141}" vid="{C867A3B2-5500-4DF1-9B48-8666D0264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power point imprimible</Template>
  <TotalTime>549</TotalTime>
  <Words>2180</Words>
  <Application>Microsoft Office PowerPoint</Application>
  <PresentationFormat>A4 (210 x 297 mm)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Adobe Myungjo Std M</vt:lpstr>
      <vt:lpstr>Arial</vt:lpstr>
      <vt:lpstr>Calibri</vt:lpstr>
      <vt:lpstr>Century Gothic</vt:lpstr>
      <vt:lpstr>Futura</vt:lpstr>
      <vt:lpstr>Gill Sans</vt:lpstr>
      <vt:lpstr>Wingdings</vt:lpstr>
      <vt:lpstr>Presentación power point imprimible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Base>http://www.silviaguillen.com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Boixados Magri</dc:creator>
  <cp:lastModifiedBy>Marta Boixados Magri</cp:lastModifiedBy>
  <cp:revision>31</cp:revision>
  <cp:lastPrinted>2023-06-26T16:22:55Z</cp:lastPrinted>
  <dcterms:created xsi:type="dcterms:W3CDTF">2023-06-23T12:08:03Z</dcterms:created>
  <dcterms:modified xsi:type="dcterms:W3CDTF">2023-06-27T14:39:34Z</dcterms:modified>
</cp:coreProperties>
</file>